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12190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7B05A15-3BCF-4C02-B375-36077C40416E}">
  <a:tblStyle styleId="{A7B05A15-3BCF-4C02-B375-36077C40416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60"/>
              </a:spcBef>
              <a:spcAft>
                <a:spcPts val="0"/>
              </a:spcAft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60"/>
              </a:spcBef>
              <a:spcAft>
                <a:spcPts val="0"/>
              </a:spcAft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De-mystify modern Bayesian methods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Illustrate potential useful applications in general insurance actuarial work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 how you (actuaries) can get started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Shape 30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Shape 33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2587" y="685800"/>
            <a:ext cx="60927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would we want to use Bayesian methods?</a:t>
            </a: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Shape 40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Shape 44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Shape 47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Prediction = some combination of data, models and judgement 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Models + Judgements rely upon assumptions…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Predictions often become new assumptions, which are used to inform new predictions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---Plan / pricing loss ratios, est. # large losses, development patterns…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dev. Patterns shifting?  Is our IELR irrelevant now?  To what extent are ranges of uncertainty shrinking?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Shape 48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Shape 50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Shape 51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Shape 52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Shape 54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Shape 57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 credibility factor Z can be used to weight between an individual result and some wider average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Credibility factor will usually reflect data quality and/or quantity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Can also be used to update estimates/assumptions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Small adjustment of formula gets us to the BF method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Complex models?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Shape 59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  Handover from Cy/summary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you’re new to Bayesian methods, how do you get started?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basic</a:t>
            </a:r>
          </a:p>
          <a:p>
            <a:pPr indent="-171450" lvl="0" marL="1714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Simple linear model</a:t>
            </a:r>
          </a:p>
        </p:txBody>
      </p:sp>
      <p:sp>
        <p:nvSpPr>
          <p:cNvPr id="605" name="Shape 60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 claims data (describe) 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try linear model </a:t>
            </a:r>
          </a:p>
        </p:txBody>
      </p:sp>
      <p:sp>
        <p:nvSpPr>
          <p:cNvPr id="640" name="Shape 64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Standard frequentist model diagnostics</a:t>
            </a:r>
          </a:p>
        </p:txBody>
      </p:sp>
      <p:sp>
        <p:nvSpPr>
          <p:cNvPr id="652" name="Shape 65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May want fully Bayesian version…but little coding knowledge at this stage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Rstanarm takes away the coding pain for basic models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Variety of additional outputs as standard…</a:t>
            </a:r>
          </a:p>
        </p:txBody>
      </p:sp>
      <p:sp>
        <p:nvSpPr>
          <p:cNvPr id="662" name="Shape 66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Traceplots to check convergence of model parameters – see that all have converged and are stable here</a:t>
            </a:r>
          </a:p>
        </p:txBody>
      </p:sp>
      <p:sp>
        <p:nvSpPr>
          <p:cNvPr id="672" name="Shape 67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Posterior credibility intervals for parameter estimates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Uncertainty in parameter estimates conditional on having observed claims data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Shape 68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Posterior predictive distributions for individual claim values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i.e. given each claim’s characteristics, modelled probability distribution of final log(loss amount)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Centre of distributions similar to the MLE estimates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observed values are far away from MLE…BUT contained within posterior intervals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Therefore model reflecting uncertainty of predictions conditional on data observed</a:t>
            </a:r>
          </a:p>
        </p:txBody>
      </p:sp>
      <p:sp>
        <p:nvSpPr>
          <p:cNvPr id="692" name="Shape 69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Bayesian approaches could enhance actuarial analyses in number of ways; particularly useful for </a:t>
            </a:r>
            <a:r>
              <a:rPr b="1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data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Mick and Cy demonstrated two potential applications, but there are more; 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curve, but fundamental concepts should be familiar to us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new to Bayesian methods, recommend starting with rstanarm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Actuaries widely considered to be first Bayesian practitioners///</a:t>
            </a:r>
          </a:p>
        </p:txBody>
      </p:sp>
      <p:sp>
        <p:nvSpPr>
          <p:cNvPr id="704" name="Shape 70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Brief intro</a:t>
            </a: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SzPct val="25000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Mick for detailed application of Bayesian methods for modelling loss development</a:t>
            </a: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actuarial work could benefit from Bayesian approaches in number of ways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Mick and Cy demonstrated just two potential applications, but there are more (some of which I’ve used myself at work)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is a learning curve, but the fundamental concepts should be familiar to us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recommend starting with rstanarm to start fitting Bayesian models</a:t>
            </a:r>
          </a:p>
          <a:p>
            <a:pPr indent="-171450" lvl="0" marL="17145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-"/>
            </a:pPr>
            <a:r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quote seems apt, given actuaries are widely considered to be the first Bayesian practitioners///</a:t>
            </a:r>
          </a:p>
        </p:txBody>
      </p:sp>
      <p:sp>
        <p:nvSpPr>
          <p:cNvPr id="715" name="Shape 71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2587" y="685800"/>
            <a:ext cx="60928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med" w="med" type="none"/>
            <a:tailEnd len="med" w="med" type="none"/>
          </a:ln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Title Slide">
    <p:bg>
      <p:bgPr>
        <a:solidFill>
          <a:srgbClr val="113458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:\Pants Work\Current Work\Actuaries 2011\IFOA Rebrand 2012\PowerPoint\blue_crest.png" id="66" name="Shape 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15503" y="2116264"/>
            <a:ext cx="5247896" cy="448891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/>
          <p:nvPr>
            <p:ph type="ctrTitle"/>
          </p:nvPr>
        </p:nvSpPr>
        <p:spPr>
          <a:xfrm>
            <a:off x="526983" y="2133601"/>
            <a:ext cx="10353363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526983" y="2781300"/>
            <a:ext cx="8160804" cy="1007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526983" y="6410325"/>
            <a:ext cx="292696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Pants Work\Current Work\Actuaries 2011\Logos all\IFOA Logo\Lanscape - Standard\WMF logos\IFOA_logo_L_RGB_WO_text.wmf" id="70" name="Shape 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925" y="260351"/>
            <a:ext cx="3150961" cy="104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526981" y="1557337"/>
            <a:ext cx="54243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0175" lvl="0" marL="269875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5088" lvl="5" marL="2249488" marR="0" rtl="0" algn="l">
              <a:spcBef>
                <a:spcPts val="9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5088" lvl="6" marL="2706688" marR="0" rtl="0" algn="l">
              <a:spcBef>
                <a:spcPts val="9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5088" lvl="7" marL="3163888" marR="0" rtl="0" algn="l">
              <a:spcBef>
                <a:spcPts val="9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5087" lvl="8" marL="3621088" marR="0" rtl="0" algn="l">
              <a:spcBef>
                <a:spcPts val="9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2" type="body"/>
          </p:nvPr>
        </p:nvSpPr>
        <p:spPr>
          <a:xfrm>
            <a:off x="6154464" y="1557337"/>
            <a:ext cx="5426427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0175" lvl="0" marL="269875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5088" lvl="5" marL="2249488" marR="0" rtl="0" algn="l">
              <a:spcBef>
                <a:spcPts val="9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5088" lvl="6" marL="2706688" marR="0" rtl="0" algn="l">
              <a:spcBef>
                <a:spcPts val="9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5088" lvl="7" marL="3163888" marR="0" rtl="0" algn="l">
              <a:spcBef>
                <a:spcPts val="9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5087" lvl="8" marL="3621088" marR="0" rtl="0" algn="l">
              <a:spcBef>
                <a:spcPts val="9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8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1" type="ftr"/>
          </p:nvPr>
        </p:nvSpPr>
        <p:spPr>
          <a:xfrm>
            <a:off x="3214800" y="6410325"/>
            <a:ext cx="576081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529270" y="404663"/>
            <a:ext cx="1097137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09520" y="1535112"/>
            <a:ext cx="5386216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1" i="0" sz="2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1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1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1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1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1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1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609520" y="2174875"/>
            <a:ext cx="5386216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0175" lvl="0" marL="269875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7788" lvl="5" marL="2249488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7788" lvl="6" marL="2706688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7788" lvl="7" marL="3163888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7787" lvl="8" marL="3621088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3" type="body"/>
          </p:nvPr>
        </p:nvSpPr>
        <p:spPr>
          <a:xfrm>
            <a:off x="6192560" y="1535112"/>
            <a:ext cx="5388331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1" i="0" sz="2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1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1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1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1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1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1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1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4" type="body"/>
          </p:nvPr>
        </p:nvSpPr>
        <p:spPr>
          <a:xfrm>
            <a:off x="6192560" y="2174875"/>
            <a:ext cx="5388331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0175" lvl="0" marL="269875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77788" lvl="5" marL="2249488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77788" lvl="6" marL="2706688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77788" lvl="7" marL="3163888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77787" lvl="8" marL="3621088" marR="0" rtl="0" algn="l">
              <a:spcBef>
                <a:spcPts val="8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6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1" type="ftr"/>
          </p:nvPr>
        </p:nvSpPr>
        <p:spPr>
          <a:xfrm>
            <a:off x="3214800" y="6410325"/>
            <a:ext cx="576081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11" type="ftr"/>
          </p:nvPr>
        </p:nvSpPr>
        <p:spPr>
          <a:xfrm>
            <a:off x="3214800" y="6410325"/>
            <a:ext cx="576081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1" type="ftr"/>
          </p:nvPr>
        </p:nvSpPr>
        <p:spPr>
          <a:xfrm>
            <a:off x="3214800" y="6410325"/>
            <a:ext cx="576081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511841" y="4653135"/>
            <a:ext cx="7314248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/>
          <p:nvPr>
            <p:ph idx="2" type="pic"/>
          </p:nvPr>
        </p:nvSpPr>
        <p:spPr>
          <a:xfrm>
            <a:off x="511841" y="466327"/>
            <a:ext cx="11166028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3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0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0" i="0" sz="20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10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0" i="0" sz="20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10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0" i="0" sz="20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100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0" i="0" sz="20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511841" y="5219873"/>
            <a:ext cx="7314248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1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1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9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5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0" i="0" sz="9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5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0" i="0" sz="9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5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0" i="0" sz="9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50"/>
              </a:spcBef>
              <a:spcAft>
                <a:spcPts val="0"/>
              </a:spcAft>
              <a:buClr>
                <a:srgbClr val="D9AB16"/>
              </a:buClr>
              <a:buFont typeface="Arial"/>
              <a:buNone/>
              <a:defRPr b="0" i="0" sz="9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1" type="ftr"/>
          </p:nvPr>
        </p:nvSpPr>
        <p:spPr>
          <a:xfrm>
            <a:off x="3214800" y="6410325"/>
            <a:ext cx="576081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AndChart">
  <p:cSld name="Title, Text and Char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526981" y="1557337"/>
            <a:ext cx="54243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0175" lvl="0" marL="269875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Shape 192"/>
          <p:cNvSpPr/>
          <p:nvPr>
            <p:ph idx="2" type="chart"/>
          </p:nvPr>
        </p:nvSpPr>
        <p:spPr>
          <a:xfrm>
            <a:off x="6154464" y="1557337"/>
            <a:ext cx="5426427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30175" lvl="0" marL="269875" marR="0" rtl="0" algn="l"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1" type="ftr"/>
          </p:nvPr>
        </p:nvSpPr>
        <p:spPr>
          <a:xfrm>
            <a:off x="3214800" y="6410325"/>
            <a:ext cx="576081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174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3214800" y="6410325"/>
            <a:ext cx="576081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3_Title Slide">
    <p:bg>
      <p:bgPr>
        <a:solidFill>
          <a:srgbClr val="113458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ctrTitle"/>
          </p:nvPr>
        </p:nvSpPr>
        <p:spPr>
          <a:xfrm>
            <a:off x="526983" y="2133601"/>
            <a:ext cx="8492475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subTitle"/>
          </p:nvPr>
        </p:nvSpPr>
        <p:spPr>
          <a:xfrm>
            <a:off x="526983" y="2781300"/>
            <a:ext cx="8160804" cy="1007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0" type="dt"/>
          </p:nvPr>
        </p:nvSpPr>
        <p:spPr>
          <a:xfrm>
            <a:off x="526983" y="6410325"/>
            <a:ext cx="292696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Pants Work\Current Work\Actuaries 2011\Logos all\IFOA Logo\Lanscape - Standard\WMF logos\IFOA_logo_L_RGB_WO_text.wmf" id="81" name="Shape 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3925" y="260351"/>
            <a:ext cx="3150961" cy="1042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Shape 82"/>
          <p:cNvGrpSpPr/>
          <p:nvPr/>
        </p:nvGrpSpPr>
        <p:grpSpPr>
          <a:xfrm>
            <a:off x="9728368" y="493473"/>
            <a:ext cx="2038114" cy="631270"/>
            <a:chOff x="7905328" y="493472"/>
            <a:chExt cx="1656183" cy="631270"/>
          </a:xfrm>
        </p:grpSpPr>
        <p:sp>
          <p:nvSpPr>
            <p:cNvPr id="83" name="Shape 83"/>
            <p:cNvSpPr/>
            <p:nvPr/>
          </p:nvSpPr>
          <p:spPr>
            <a:xfrm>
              <a:off x="7905328" y="493472"/>
              <a:ext cx="648071" cy="63127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Shape 84"/>
            <p:cNvSpPr txBox="1"/>
            <p:nvPr/>
          </p:nvSpPr>
          <p:spPr>
            <a:xfrm>
              <a:off x="8553400" y="539968"/>
              <a:ext cx="1008112" cy="584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Partner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Logo</a:t>
              </a:r>
            </a:p>
          </p:txBody>
        </p:sp>
      </p:grpSp>
      <p:grpSp>
        <p:nvGrpSpPr>
          <p:cNvPr id="85" name="Shape 85"/>
          <p:cNvGrpSpPr/>
          <p:nvPr/>
        </p:nvGrpSpPr>
        <p:grpSpPr>
          <a:xfrm>
            <a:off x="9728368" y="1357570"/>
            <a:ext cx="2038114" cy="631270"/>
            <a:chOff x="7905328" y="1357569"/>
            <a:chExt cx="1656183" cy="631270"/>
          </a:xfrm>
        </p:grpSpPr>
        <p:sp>
          <p:nvSpPr>
            <p:cNvPr id="86" name="Shape 86"/>
            <p:cNvSpPr/>
            <p:nvPr/>
          </p:nvSpPr>
          <p:spPr>
            <a:xfrm>
              <a:off x="7905328" y="1357569"/>
              <a:ext cx="648071" cy="63127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Shape 87"/>
            <p:cNvSpPr txBox="1"/>
            <p:nvPr/>
          </p:nvSpPr>
          <p:spPr>
            <a:xfrm>
              <a:off x="8553400" y="1404065"/>
              <a:ext cx="1008112" cy="584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Partner</a:t>
              </a: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Logo</a:t>
              </a: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2_Title Slide">
    <p:bg>
      <p:bgPr>
        <a:solidFill>
          <a:srgbClr val="113458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Shape 89"/>
          <p:cNvGrpSpPr/>
          <p:nvPr/>
        </p:nvGrpSpPr>
        <p:grpSpPr>
          <a:xfrm>
            <a:off x="-648018" y="4836223"/>
            <a:ext cx="13413096" cy="2019166"/>
            <a:chOff x="-526582" y="4836223"/>
            <a:chExt cx="10899559" cy="2019166"/>
          </a:xfrm>
        </p:grpSpPr>
        <p:sp>
          <p:nvSpPr>
            <p:cNvPr id="90" name="Shape 90"/>
            <p:cNvSpPr txBox="1"/>
            <p:nvPr/>
          </p:nvSpPr>
          <p:spPr>
            <a:xfrm rot="-2700000">
              <a:off x="644832" y="6074540"/>
              <a:ext cx="1068400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Progress</a:t>
              </a:r>
            </a:p>
          </p:txBody>
        </p:sp>
        <p:sp>
          <p:nvSpPr>
            <p:cNvPr id="91" name="Shape 91"/>
            <p:cNvSpPr txBox="1"/>
            <p:nvPr/>
          </p:nvSpPr>
          <p:spPr>
            <a:xfrm rot="-2700000">
              <a:off x="1140748" y="6024208"/>
              <a:ext cx="1310685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Community</a:t>
              </a:r>
            </a:p>
          </p:txBody>
        </p:sp>
        <p:sp>
          <p:nvSpPr>
            <p:cNvPr id="92" name="Shape 92"/>
            <p:cNvSpPr txBox="1"/>
            <p:nvPr/>
          </p:nvSpPr>
          <p:spPr>
            <a:xfrm rot="-2700000">
              <a:off x="1663313" y="5646703"/>
              <a:ext cx="2139145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Sessional Meetings</a:t>
              </a:r>
            </a:p>
          </p:txBody>
        </p:sp>
        <p:sp>
          <p:nvSpPr>
            <p:cNvPr id="93" name="Shape 93"/>
            <p:cNvSpPr txBox="1"/>
            <p:nvPr/>
          </p:nvSpPr>
          <p:spPr>
            <a:xfrm rot="-2700000">
              <a:off x="2290716" y="6024205"/>
              <a:ext cx="1170004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Education</a:t>
              </a:r>
            </a:p>
          </p:txBody>
        </p:sp>
        <p:sp>
          <p:nvSpPr>
            <p:cNvPr id="94" name="Shape 94"/>
            <p:cNvSpPr txBox="1"/>
            <p:nvPr/>
          </p:nvSpPr>
          <p:spPr>
            <a:xfrm rot="-2700000">
              <a:off x="2788341" y="5797705"/>
              <a:ext cx="1740339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Working parties</a:t>
              </a:r>
            </a:p>
          </p:txBody>
        </p:sp>
        <p:sp>
          <p:nvSpPr>
            <p:cNvPr id="95" name="Shape 95"/>
            <p:cNvSpPr txBox="1"/>
            <p:nvPr/>
          </p:nvSpPr>
          <p:spPr>
            <a:xfrm rot="-2700000">
              <a:off x="3403341" y="5948708"/>
              <a:ext cx="1425679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Volunteering</a:t>
              </a:r>
            </a:p>
          </p:txBody>
        </p:sp>
        <p:sp>
          <p:nvSpPr>
            <p:cNvPr id="96" name="Shape 96"/>
            <p:cNvSpPr txBox="1"/>
            <p:nvPr/>
          </p:nvSpPr>
          <p:spPr>
            <a:xfrm rot="-2700000">
              <a:off x="4029407" y="6040986"/>
              <a:ext cx="1132228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Research</a:t>
              </a:r>
            </a:p>
          </p:txBody>
        </p:sp>
        <p:sp>
          <p:nvSpPr>
            <p:cNvPr id="97" name="Shape 97"/>
            <p:cNvSpPr txBox="1"/>
            <p:nvPr/>
          </p:nvSpPr>
          <p:spPr>
            <a:xfrm rot="-2700000">
              <a:off x="4526845" y="5680258"/>
              <a:ext cx="2025818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Shaping</a:t>
              </a: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 the future</a:t>
              </a:r>
            </a:p>
          </p:txBody>
        </p:sp>
        <p:sp>
          <p:nvSpPr>
            <p:cNvPr id="98" name="Shape 98"/>
            <p:cNvSpPr txBox="1"/>
            <p:nvPr/>
          </p:nvSpPr>
          <p:spPr>
            <a:xfrm rot="-2700000">
              <a:off x="5176709" y="5960093"/>
              <a:ext cx="1297659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Networking</a:t>
              </a:r>
            </a:p>
          </p:txBody>
        </p:sp>
        <p:sp>
          <p:nvSpPr>
            <p:cNvPr id="99" name="Shape 99"/>
            <p:cNvSpPr txBox="1"/>
            <p:nvPr/>
          </p:nvSpPr>
          <p:spPr>
            <a:xfrm rot="-2700000">
              <a:off x="5648747" y="5565807"/>
              <a:ext cx="2242052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Professional</a:t>
              </a: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 support</a:t>
              </a:r>
            </a:p>
          </p:txBody>
        </p:sp>
        <p:sp>
          <p:nvSpPr>
            <p:cNvPr id="100" name="Shape 100"/>
            <p:cNvSpPr txBox="1"/>
            <p:nvPr/>
          </p:nvSpPr>
          <p:spPr>
            <a:xfrm rot="-2700000">
              <a:off x="6255314" y="5641308"/>
              <a:ext cx="2063594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Enterprise and risk</a:t>
              </a:r>
            </a:p>
          </p:txBody>
        </p:sp>
        <p:sp>
          <p:nvSpPr>
            <p:cNvPr id="101" name="Shape 101"/>
            <p:cNvSpPr txBox="1"/>
            <p:nvPr/>
          </p:nvSpPr>
          <p:spPr>
            <a:xfrm rot="-2700000">
              <a:off x="6838305" y="5767142"/>
              <a:ext cx="1770507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Learned</a:t>
              </a: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 society</a:t>
              </a:r>
            </a:p>
          </p:txBody>
        </p:sp>
        <p:sp>
          <p:nvSpPr>
            <p:cNvPr id="102" name="Shape 102"/>
            <p:cNvSpPr txBox="1"/>
            <p:nvPr/>
          </p:nvSpPr>
          <p:spPr>
            <a:xfrm rot="-2700000">
              <a:off x="7384980" y="5993646"/>
              <a:ext cx="1336738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Opportunity</a:t>
              </a:r>
            </a:p>
          </p:txBody>
        </p:sp>
        <p:sp>
          <p:nvSpPr>
            <p:cNvPr id="103" name="Shape 103"/>
            <p:cNvSpPr txBox="1"/>
            <p:nvPr/>
          </p:nvSpPr>
          <p:spPr>
            <a:xfrm rot="-2700000">
              <a:off x="7988191" y="5607752"/>
              <a:ext cx="2102673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International profile</a:t>
              </a:r>
            </a:p>
          </p:txBody>
        </p:sp>
        <p:sp>
          <p:nvSpPr>
            <p:cNvPr id="104" name="Shape 104"/>
            <p:cNvSpPr txBox="1"/>
            <p:nvPr/>
          </p:nvSpPr>
          <p:spPr>
            <a:xfrm rot="-2700000">
              <a:off x="8632558" y="6052368"/>
              <a:ext cx="10175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Journals</a:t>
              </a:r>
            </a:p>
          </p:txBody>
        </p:sp>
        <p:sp>
          <p:nvSpPr>
            <p:cNvPr id="105" name="Shape 105"/>
            <p:cNvSpPr txBox="1"/>
            <p:nvPr/>
          </p:nvSpPr>
          <p:spPr>
            <a:xfrm rot="-2700000">
              <a:off x="9145257" y="6002035"/>
              <a:ext cx="1259883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Supporting</a:t>
              </a:r>
            </a:p>
          </p:txBody>
        </p:sp>
        <p:sp>
          <p:nvSpPr>
            <p:cNvPr id="106" name="Shape 106"/>
            <p:cNvSpPr txBox="1"/>
            <p:nvPr/>
          </p:nvSpPr>
          <p:spPr>
            <a:xfrm rot="-2700000">
              <a:off x="-536236" y="5546035"/>
              <a:ext cx="1106175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Expertise</a:t>
              </a:r>
            </a:p>
          </p:txBody>
        </p:sp>
        <p:sp>
          <p:nvSpPr>
            <p:cNvPr id="107" name="Shape 107"/>
            <p:cNvSpPr txBox="1"/>
            <p:nvPr/>
          </p:nvSpPr>
          <p:spPr>
            <a:xfrm rot="-2700000">
              <a:off x="-447856" y="5873207"/>
              <a:ext cx="1425314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Sponsorship</a:t>
              </a:r>
            </a:p>
          </p:txBody>
        </p:sp>
        <p:sp>
          <p:nvSpPr>
            <p:cNvPr id="108" name="Shape 108"/>
            <p:cNvSpPr txBox="1"/>
            <p:nvPr/>
          </p:nvSpPr>
          <p:spPr>
            <a:xfrm rot="-2700000">
              <a:off x="-7264" y="5655092"/>
              <a:ext cx="2115699" cy="430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2200">
                  <a:solidFill>
                    <a:srgbClr val="004228"/>
                  </a:solidFill>
                  <a:latin typeface="Arial"/>
                  <a:ea typeface="Arial"/>
                  <a:cs typeface="Arial"/>
                  <a:sym typeface="Arial"/>
                </a:rPr>
                <a:t>Thought leadership</a:t>
              </a:r>
            </a:p>
          </p:txBody>
        </p:sp>
      </p:grpSp>
      <p:sp>
        <p:nvSpPr>
          <p:cNvPr id="109" name="Shape 109"/>
          <p:cNvSpPr txBox="1"/>
          <p:nvPr>
            <p:ph type="ctrTitle"/>
          </p:nvPr>
        </p:nvSpPr>
        <p:spPr>
          <a:xfrm>
            <a:off x="526983" y="2133601"/>
            <a:ext cx="9504712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subTitle"/>
          </p:nvPr>
        </p:nvSpPr>
        <p:spPr>
          <a:xfrm>
            <a:off x="526983" y="2781300"/>
            <a:ext cx="8160804" cy="1007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0" type="dt"/>
          </p:nvPr>
        </p:nvSpPr>
        <p:spPr>
          <a:xfrm>
            <a:off x="526983" y="6410325"/>
            <a:ext cx="292696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Pants Work\Current Work\Actuaries 2011\Logos all\IFOA Logo\Lanscape - Standard\WMF logos\IFOA_logo_L_RGB_WO_text.wmf" id="112" name="Shape 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3925" y="260351"/>
            <a:ext cx="3150961" cy="1042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1_Title Slide"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ctrTitle"/>
          </p:nvPr>
        </p:nvSpPr>
        <p:spPr>
          <a:xfrm>
            <a:off x="526983" y="2133601"/>
            <a:ext cx="9990137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subTitle"/>
          </p:nvPr>
        </p:nvSpPr>
        <p:spPr>
          <a:xfrm>
            <a:off x="526983" y="2781300"/>
            <a:ext cx="8160804" cy="1007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Pants Work\Current Work\Actuaries 2011\Logos all\IFOA Logo\Lanscape - Standard\WMF logos\IFOA_logo_L_RGB.wmf" id="116" name="Shape 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9106" y="248907"/>
            <a:ext cx="3185558" cy="105375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 rot="-2700000">
            <a:off x="793537" y="6074542"/>
            <a:ext cx="1314784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</a:p>
        </p:txBody>
      </p:sp>
      <p:sp>
        <p:nvSpPr>
          <p:cNvPr id="118" name="Shape 118"/>
          <p:cNvSpPr txBox="1"/>
          <p:nvPr/>
        </p:nvSpPr>
        <p:spPr>
          <a:xfrm rot="-2700000">
            <a:off x="1403817" y="6024208"/>
            <a:ext cx="1612941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Community</a:t>
            </a:r>
          </a:p>
        </p:txBody>
      </p:sp>
      <p:sp>
        <p:nvSpPr>
          <p:cNvPr id="119" name="Shape 119"/>
          <p:cNvSpPr txBox="1"/>
          <p:nvPr/>
        </p:nvSpPr>
        <p:spPr>
          <a:xfrm rot="-2700000">
            <a:off x="2046888" y="5646703"/>
            <a:ext cx="2632451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Sessional Meetings</a:t>
            </a:r>
          </a:p>
        </p:txBody>
      </p:sp>
      <p:sp>
        <p:nvSpPr>
          <p:cNvPr id="120" name="Shape 120"/>
          <p:cNvSpPr txBox="1"/>
          <p:nvPr/>
        </p:nvSpPr>
        <p:spPr>
          <a:xfrm rot="-2700000">
            <a:off x="2818974" y="6024207"/>
            <a:ext cx="1439817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Education</a:t>
            </a:r>
          </a:p>
        </p:txBody>
      </p:sp>
      <p:sp>
        <p:nvSpPr>
          <p:cNvPr id="121" name="Shape 121"/>
          <p:cNvSpPr txBox="1"/>
          <p:nvPr/>
        </p:nvSpPr>
        <p:spPr>
          <a:xfrm rot="-2700000">
            <a:off x="3431358" y="5797706"/>
            <a:ext cx="2141677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Working parties</a:t>
            </a:r>
          </a:p>
        </p:txBody>
      </p:sp>
      <p:sp>
        <p:nvSpPr>
          <p:cNvPr id="122" name="Shape 122"/>
          <p:cNvSpPr txBox="1"/>
          <p:nvPr/>
        </p:nvSpPr>
        <p:spPr>
          <a:xfrm rot="-2700000">
            <a:off x="4188182" y="5948710"/>
            <a:ext cx="1754454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Volunteering</a:t>
            </a:r>
          </a:p>
        </p:txBody>
      </p:sp>
      <p:sp>
        <p:nvSpPr>
          <p:cNvPr id="123" name="Shape 123"/>
          <p:cNvSpPr txBox="1"/>
          <p:nvPr/>
        </p:nvSpPr>
        <p:spPr>
          <a:xfrm rot="-2700000">
            <a:off x="4958625" y="6040986"/>
            <a:ext cx="1393330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Research</a:t>
            </a:r>
          </a:p>
        </p:txBody>
      </p:sp>
      <p:sp>
        <p:nvSpPr>
          <p:cNvPr id="124" name="Shape 124"/>
          <p:cNvSpPr txBox="1"/>
          <p:nvPr/>
        </p:nvSpPr>
        <p:spPr>
          <a:xfrm rot="-2700000">
            <a:off x="5570775" y="5680258"/>
            <a:ext cx="2492990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Shaping</a:t>
            </a: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the future</a:t>
            </a:r>
          </a:p>
        </p:txBody>
      </p:sp>
      <p:sp>
        <p:nvSpPr>
          <p:cNvPr id="125" name="Shape 125"/>
          <p:cNvSpPr txBox="1"/>
          <p:nvPr/>
        </p:nvSpPr>
        <p:spPr>
          <a:xfrm rot="-2700000">
            <a:off x="6370504" y="5960095"/>
            <a:ext cx="1596911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</a:p>
        </p:txBody>
      </p:sp>
      <p:sp>
        <p:nvSpPr>
          <p:cNvPr id="126" name="Shape 126"/>
          <p:cNvSpPr txBox="1"/>
          <p:nvPr/>
        </p:nvSpPr>
        <p:spPr>
          <a:xfrm rot="-2700000">
            <a:off x="6951401" y="5565808"/>
            <a:ext cx="2759088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Professional</a:t>
            </a: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support</a:t>
            </a:r>
          </a:p>
        </p:txBody>
      </p:sp>
      <p:sp>
        <p:nvSpPr>
          <p:cNvPr id="127" name="Shape 127"/>
          <p:cNvSpPr txBox="1"/>
          <p:nvPr/>
        </p:nvSpPr>
        <p:spPr>
          <a:xfrm rot="-2700000">
            <a:off x="7697848" y="5641310"/>
            <a:ext cx="2539477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Enterprise and risk</a:t>
            </a:r>
          </a:p>
        </p:txBody>
      </p:sp>
      <p:sp>
        <p:nvSpPr>
          <p:cNvPr id="128" name="Shape 128"/>
          <p:cNvSpPr txBox="1"/>
          <p:nvPr/>
        </p:nvSpPr>
        <p:spPr>
          <a:xfrm rot="-2700000">
            <a:off x="8415279" y="5767143"/>
            <a:ext cx="2178801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Learned</a:t>
            </a: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society</a:t>
            </a:r>
          </a:p>
        </p:txBody>
      </p:sp>
      <p:sp>
        <p:nvSpPr>
          <p:cNvPr id="129" name="Shape 129"/>
          <p:cNvSpPr txBox="1"/>
          <p:nvPr/>
        </p:nvSpPr>
        <p:spPr>
          <a:xfrm rot="-2700000">
            <a:off x="9088024" y="5993648"/>
            <a:ext cx="1645001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Opportunity</a:t>
            </a:r>
          </a:p>
        </p:txBody>
      </p:sp>
      <p:sp>
        <p:nvSpPr>
          <p:cNvPr id="130" name="Shape 130"/>
          <p:cNvSpPr txBox="1"/>
          <p:nvPr/>
        </p:nvSpPr>
        <p:spPr>
          <a:xfrm rot="-2700000">
            <a:off x="9830340" y="5607753"/>
            <a:ext cx="2587568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International profile</a:t>
            </a:r>
          </a:p>
        </p:txBody>
      </p:sp>
      <p:sp>
        <p:nvSpPr>
          <p:cNvPr id="131" name="Shape 131"/>
          <p:cNvSpPr txBox="1"/>
          <p:nvPr/>
        </p:nvSpPr>
        <p:spPr>
          <a:xfrm rot="-2700000">
            <a:off x="10623305" y="6052370"/>
            <a:ext cx="1252266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Journals</a:t>
            </a:r>
          </a:p>
        </p:txBody>
      </p:sp>
      <p:sp>
        <p:nvSpPr>
          <p:cNvPr id="132" name="Shape 132"/>
          <p:cNvSpPr txBox="1"/>
          <p:nvPr/>
        </p:nvSpPr>
        <p:spPr>
          <a:xfrm rot="-2700000">
            <a:off x="11254237" y="6002037"/>
            <a:ext cx="1550423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Supporting</a:t>
            </a:r>
          </a:p>
        </p:txBody>
      </p:sp>
      <p:sp>
        <p:nvSpPr>
          <p:cNvPr id="133" name="Shape 133"/>
          <p:cNvSpPr txBox="1"/>
          <p:nvPr/>
        </p:nvSpPr>
        <p:spPr>
          <a:xfrm rot="-2700000">
            <a:off x="-659899" y="5546037"/>
            <a:ext cx="1361270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Expertise</a:t>
            </a:r>
          </a:p>
        </p:txBody>
      </p:sp>
      <p:sp>
        <p:nvSpPr>
          <p:cNvPr id="134" name="Shape 134"/>
          <p:cNvSpPr txBox="1"/>
          <p:nvPr/>
        </p:nvSpPr>
        <p:spPr>
          <a:xfrm rot="-2700000">
            <a:off x="-551135" y="5873207"/>
            <a:ext cx="1754006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Sponsorship</a:t>
            </a:r>
          </a:p>
        </p:txBody>
      </p:sp>
      <p:sp>
        <p:nvSpPr>
          <p:cNvPr id="135" name="Shape 135"/>
          <p:cNvSpPr txBox="1"/>
          <p:nvPr/>
        </p:nvSpPr>
        <p:spPr>
          <a:xfrm rot="-2700000">
            <a:off x="-8938" y="5655092"/>
            <a:ext cx="2603597" cy="430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2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Thought leadership</a:t>
            </a:r>
          </a:p>
        </p:txBody>
      </p:sp>
      <p:sp>
        <p:nvSpPr>
          <p:cNvPr id="136" name="Shape 136"/>
          <p:cNvSpPr txBox="1"/>
          <p:nvPr>
            <p:ph idx="10" type="dt"/>
          </p:nvPr>
        </p:nvSpPr>
        <p:spPr>
          <a:xfrm>
            <a:off x="526983" y="6410325"/>
            <a:ext cx="292696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4_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526983" y="2133601"/>
            <a:ext cx="9504712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526983" y="2781300"/>
            <a:ext cx="8160804" cy="1007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Pants Work\Current Work\Actuaries 2011\Logos all\IFOA Logo\Lanscape - Standard\WMF logos\IFOA_logo_L_RGB.wmf"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06" y="248907"/>
            <a:ext cx="3185558" cy="105375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idx="10" type="dt"/>
          </p:nvPr>
        </p:nvSpPr>
        <p:spPr>
          <a:xfrm>
            <a:off x="526983" y="6410325"/>
            <a:ext cx="292696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6_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ctrTitle"/>
          </p:nvPr>
        </p:nvSpPr>
        <p:spPr>
          <a:xfrm>
            <a:off x="526983" y="2133601"/>
            <a:ext cx="9504712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" type="subTitle"/>
          </p:nvPr>
        </p:nvSpPr>
        <p:spPr>
          <a:xfrm>
            <a:off x="526983" y="2781300"/>
            <a:ext cx="8160804" cy="1007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Pants Work\Current Work\Actuaries 2011\Logos all\IFOA Logo\Lanscape - Standard\WMF logos\IFOA_logo_L_RGB.wmf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06" y="248907"/>
            <a:ext cx="3185558" cy="105375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idx="10" type="dt"/>
          </p:nvPr>
        </p:nvSpPr>
        <p:spPr>
          <a:xfrm>
            <a:off x="526983" y="6410325"/>
            <a:ext cx="292696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8_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526983" y="2133601"/>
            <a:ext cx="9504712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526983" y="2781300"/>
            <a:ext cx="8160804" cy="1007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Pants Work\Current Work\Actuaries 2011\Logos all\IFOA Logo\Lanscape - Standard\WMF logos\IFOA_logo_L_RGB.wmf" id="150" name="Shape 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06" y="248907"/>
            <a:ext cx="3185558" cy="105375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idx="10" type="dt"/>
          </p:nvPr>
        </p:nvSpPr>
        <p:spPr>
          <a:xfrm>
            <a:off x="526983" y="6410325"/>
            <a:ext cx="292696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9_Title Slid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ctrTitle"/>
          </p:nvPr>
        </p:nvSpPr>
        <p:spPr>
          <a:xfrm>
            <a:off x="526983" y="2133601"/>
            <a:ext cx="9504712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" type="subTitle"/>
          </p:nvPr>
        </p:nvSpPr>
        <p:spPr>
          <a:xfrm>
            <a:off x="526983" y="2781300"/>
            <a:ext cx="8160804" cy="10077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E:\Pants Work\Current Work\Actuaries 2011\Logos all\IFOA Logo\Lanscape - Standard\WMF logos\IFOA_logo_L_RGB.wmf"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06" y="248907"/>
            <a:ext cx="3185558" cy="105375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idx="10" type="dt"/>
          </p:nvPr>
        </p:nvSpPr>
        <p:spPr>
          <a:xfrm>
            <a:off x="526983" y="6410326"/>
            <a:ext cx="1846448" cy="300074"/>
          </a:xfrm>
          <a:prstGeom prst="rect">
            <a:avLst/>
          </a:prstGeom>
          <a:gradFill>
            <a:gsLst>
              <a:gs pos="0">
                <a:srgbClr val="FFFFFF">
                  <a:alpha val="52941"/>
                </a:srgbClr>
              </a:gs>
              <a:gs pos="100000">
                <a:srgbClr val="FFFFFF">
                  <a:alpha val="53725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D9AB1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526983" y="1557337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174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46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8262" lvl="2" marL="1071563" marR="0" rtl="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87312" lvl="3" marL="1433513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90488" lvl="4" marL="1792288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90488" lvl="5" marL="22494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90488" lvl="6" marL="27066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90488" lvl="7" marL="31638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90487" lvl="8" marL="3621088" marR="0" rtl="0" algn="l">
              <a:spcBef>
                <a:spcPts val="700"/>
              </a:spcBef>
              <a:spcAft>
                <a:spcPts val="0"/>
              </a:spcAft>
              <a:buClr>
                <a:srgbClr val="D9AB16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D2E6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214800" y="6410325"/>
            <a:ext cx="576081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cxnSp>
        <p:nvCxnSpPr>
          <p:cNvPr id="15" name="Shape 15"/>
          <p:cNvCxnSpPr/>
          <p:nvPr/>
        </p:nvCxnSpPr>
        <p:spPr>
          <a:xfrm>
            <a:off x="624337" y="6329362"/>
            <a:ext cx="10941741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" name="Shape 16"/>
          <p:cNvGrpSpPr/>
          <p:nvPr/>
        </p:nvGrpSpPr>
        <p:grpSpPr>
          <a:xfrm>
            <a:off x="-3860856" y="0"/>
            <a:ext cx="3714293" cy="6858000"/>
            <a:chOff x="-3137353" y="0"/>
            <a:chExt cx="3018255" cy="6858000"/>
          </a:xfrm>
        </p:grpSpPr>
        <p:sp>
          <p:nvSpPr>
            <p:cNvPr id="17" name="Shape 17"/>
            <p:cNvSpPr/>
            <p:nvPr/>
          </p:nvSpPr>
          <p:spPr>
            <a:xfrm>
              <a:off x="-3137353" y="0"/>
              <a:ext cx="2994442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"/>
            <p:cNvSpPr txBox="1"/>
            <p:nvPr/>
          </p:nvSpPr>
          <p:spPr>
            <a:xfrm>
              <a:off x="-2982572" y="99308"/>
              <a:ext cx="2839660" cy="153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i="0" lang="en-GB" sz="1000" u="none" cap="none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Colour palette for PowerPoint presentations</a:t>
              </a:r>
            </a:p>
          </p:txBody>
        </p:sp>
        <p:grpSp>
          <p:nvGrpSpPr>
            <p:cNvPr id="19" name="Shape 19"/>
            <p:cNvGrpSpPr/>
            <p:nvPr/>
          </p:nvGrpSpPr>
          <p:grpSpPr>
            <a:xfrm>
              <a:off x="-2982571" y="476672"/>
              <a:ext cx="2863473" cy="307777"/>
              <a:chOff x="-2982571" y="476672"/>
              <a:chExt cx="2863473" cy="307777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982571" y="476672"/>
                <a:ext cx="309565" cy="28575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 txBox="1"/>
              <p:nvPr/>
            </p:nvSpPr>
            <p:spPr>
              <a:xfrm>
                <a:off x="-2518224" y="476672"/>
                <a:ext cx="239912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Dark blue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R17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G52  B88</a:t>
                </a:r>
              </a:p>
            </p:txBody>
          </p:sp>
        </p:grpSp>
        <p:grpSp>
          <p:nvGrpSpPr>
            <p:cNvPr id="22" name="Shape 22"/>
            <p:cNvGrpSpPr/>
            <p:nvPr/>
          </p:nvGrpSpPr>
          <p:grpSpPr>
            <a:xfrm>
              <a:off x="-2982575" y="882169"/>
              <a:ext cx="2863476" cy="307777"/>
              <a:chOff x="-2928990" y="365094"/>
              <a:chExt cx="2643206" cy="307777"/>
            </a:xfrm>
          </p:grpSpPr>
          <p:sp>
            <p:nvSpPr>
              <p:cNvPr id="23" name="Shape 23"/>
              <p:cNvSpPr/>
              <p:nvPr/>
            </p:nvSpPr>
            <p:spPr>
              <a:xfrm>
                <a:off x="-2928990" y="365094"/>
                <a:ext cx="285751" cy="285751"/>
              </a:xfrm>
              <a:prstGeom prst="rect">
                <a:avLst/>
              </a:prstGeom>
              <a:solidFill>
                <a:srgbClr val="D9AB16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Shape 24"/>
              <p:cNvSpPr txBox="1"/>
              <p:nvPr/>
            </p:nvSpPr>
            <p:spPr>
              <a:xfrm>
                <a:off x="-2500361" y="365094"/>
                <a:ext cx="22145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Gold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R217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G171  B22</a:t>
                </a:r>
              </a:p>
            </p:txBody>
          </p:sp>
        </p:grpSp>
        <p:grpSp>
          <p:nvGrpSpPr>
            <p:cNvPr id="25" name="Shape 25"/>
            <p:cNvGrpSpPr/>
            <p:nvPr/>
          </p:nvGrpSpPr>
          <p:grpSpPr>
            <a:xfrm>
              <a:off x="-2982575" y="1277829"/>
              <a:ext cx="2863476" cy="307777"/>
              <a:chOff x="-2928990" y="63509"/>
              <a:chExt cx="2643206" cy="307777"/>
            </a:xfrm>
          </p:grpSpPr>
          <p:sp>
            <p:nvSpPr>
              <p:cNvPr id="26" name="Shape 26"/>
              <p:cNvSpPr/>
              <p:nvPr/>
            </p:nvSpPr>
            <p:spPr>
              <a:xfrm>
                <a:off x="-2928990" y="63509"/>
                <a:ext cx="285751" cy="285751"/>
              </a:xfrm>
              <a:prstGeom prst="rect">
                <a:avLst/>
              </a:prstGeom>
              <a:solidFill>
                <a:srgbClr val="4096B8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Shape 27"/>
              <p:cNvSpPr txBox="1"/>
              <p:nvPr/>
            </p:nvSpPr>
            <p:spPr>
              <a:xfrm>
                <a:off x="-2500361" y="63509"/>
                <a:ext cx="22145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Mid blue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R64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G150  B184</a:t>
                </a:r>
              </a:p>
            </p:txBody>
          </p:sp>
        </p:grpSp>
        <p:sp>
          <p:nvSpPr>
            <p:cNvPr id="28" name="Shape 28"/>
            <p:cNvSpPr txBox="1"/>
            <p:nvPr/>
          </p:nvSpPr>
          <p:spPr>
            <a:xfrm>
              <a:off x="-2982571" y="2122983"/>
              <a:ext cx="2399125" cy="153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GB" sz="1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Secondary colour palette</a:t>
              </a: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-2982571" y="260647"/>
              <a:ext cx="2399125" cy="153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b="1" lang="en-GB" sz="1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Primary colour palette</a:t>
              </a:r>
            </a:p>
          </p:txBody>
        </p:sp>
        <p:grpSp>
          <p:nvGrpSpPr>
            <p:cNvPr id="30" name="Shape 30"/>
            <p:cNvGrpSpPr/>
            <p:nvPr/>
          </p:nvGrpSpPr>
          <p:grpSpPr>
            <a:xfrm>
              <a:off x="-2982575" y="1688964"/>
              <a:ext cx="2863476" cy="307777"/>
              <a:chOff x="-2928990" y="63509"/>
              <a:chExt cx="2643206" cy="307777"/>
            </a:xfrm>
          </p:grpSpPr>
          <p:sp>
            <p:nvSpPr>
              <p:cNvPr id="31" name="Shape 31"/>
              <p:cNvSpPr/>
              <p:nvPr/>
            </p:nvSpPr>
            <p:spPr>
              <a:xfrm>
                <a:off x="-2928990" y="63509"/>
                <a:ext cx="285751" cy="285751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Shape 32"/>
              <p:cNvSpPr txBox="1"/>
              <p:nvPr/>
            </p:nvSpPr>
            <p:spPr>
              <a:xfrm>
                <a:off x="-2500361" y="63509"/>
                <a:ext cx="22145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Light grey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R220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G221  B217</a:t>
                </a:r>
              </a:p>
            </p:txBody>
          </p:sp>
        </p:grpSp>
        <p:grpSp>
          <p:nvGrpSpPr>
            <p:cNvPr id="33" name="Shape 33"/>
            <p:cNvGrpSpPr/>
            <p:nvPr/>
          </p:nvGrpSpPr>
          <p:grpSpPr>
            <a:xfrm>
              <a:off x="-2982575" y="2733369"/>
              <a:ext cx="2863476" cy="307777"/>
              <a:chOff x="-2928990" y="696777"/>
              <a:chExt cx="2643206" cy="307777"/>
            </a:xfrm>
          </p:grpSpPr>
          <p:sp>
            <p:nvSpPr>
              <p:cNvPr id="34" name="Shape 34"/>
              <p:cNvSpPr/>
              <p:nvPr/>
            </p:nvSpPr>
            <p:spPr>
              <a:xfrm>
                <a:off x="-2928990" y="696777"/>
                <a:ext cx="285751" cy="285751"/>
              </a:xfrm>
              <a:prstGeom prst="rect">
                <a:avLst/>
              </a:prstGeom>
              <a:solidFill>
                <a:srgbClr val="79A32A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Shape 35"/>
              <p:cNvSpPr txBox="1"/>
              <p:nvPr/>
            </p:nvSpPr>
            <p:spPr>
              <a:xfrm>
                <a:off x="-2500361" y="696777"/>
                <a:ext cx="22145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Pea green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R121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G163  B42</a:t>
                </a:r>
              </a:p>
            </p:txBody>
          </p:sp>
        </p:grpSp>
        <p:grpSp>
          <p:nvGrpSpPr>
            <p:cNvPr id="36" name="Shape 36"/>
            <p:cNvGrpSpPr/>
            <p:nvPr/>
          </p:nvGrpSpPr>
          <p:grpSpPr>
            <a:xfrm>
              <a:off x="-2982571" y="3144506"/>
              <a:ext cx="2863473" cy="307777"/>
              <a:chOff x="-2982571" y="3144506"/>
              <a:chExt cx="2863473" cy="307777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-2982571" y="3144506"/>
                <a:ext cx="309565" cy="285751"/>
              </a:xfrm>
              <a:prstGeom prst="rect">
                <a:avLst/>
              </a:prstGeom>
              <a:solidFill>
                <a:srgbClr val="008452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Shape 38"/>
              <p:cNvSpPr txBox="1"/>
              <p:nvPr/>
            </p:nvSpPr>
            <p:spPr>
              <a:xfrm>
                <a:off x="-2518224" y="3144506"/>
                <a:ext cx="239912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Forest green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0 G132  B82</a:t>
                </a:r>
              </a:p>
            </p:txBody>
          </p:sp>
        </p:grpSp>
        <p:grpSp>
          <p:nvGrpSpPr>
            <p:cNvPr id="39" name="Shape 39"/>
            <p:cNvGrpSpPr/>
            <p:nvPr/>
          </p:nvGrpSpPr>
          <p:grpSpPr>
            <a:xfrm>
              <a:off x="-2982575" y="3555642"/>
              <a:ext cx="2863476" cy="307777"/>
              <a:chOff x="-2928990" y="696777"/>
              <a:chExt cx="2643206" cy="307777"/>
            </a:xfrm>
          </p:grpSpPr>
          <p:sp>
            <p:nvSpPr>
              <p:cNvPr id="40" name="Shape 40"/>
              <p:cNvSpPr/>
              <p:nvPr/>
            </p:nvSpPr>
            <p:spPr>
              <a:xfrm>
                <a:off x="-2928990" y="696777"/>
                <a:ext cx="285751" cy="285751"/>
              </a:xfrm>
              <a:prstGeom prst="rect">
                <a:avLst/>
              </a:prstGeom>
              <a:solidFill>
                <a:srgbClr val="11B3A2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Shape 41"/>
              <p:cNvSpPr txBox="1"/>
              <p:nvPr/>
            </p:nvSpPr>
            <p:spPr>
              <a:xfrm>
                <a:off x="-2500361" y="696777"/>
                <a:ext cx="22145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Bottle green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R17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G179  B162</a:t>
                </a:r>
              </a:p>
            </p:txBody>
          </p:sp>
        </p:grpSp>
        <p:grpSp>
          <p:nvGrpSpPr>
            <p:cNvPr id="42" name="Shape 42"/>
            <p:cNvGrpSpPr/>
            <p:nvPr/>
          </p:nvGrpSpPr>
          <p:grpSpPr>
            <a:xfrm>
              <a:off x="-2982575" y="3966777"/>
              <a:ext cx="2863476" cy="307777"/>
              <a:chOff x="-2928990" y="696777"/>
              <a:chExt cx="2643206" cy="307777"/>
            </a:xfrm>
          </p:grpSpPr>
          <p:sp>
            <p:nvSpPr>
              <p:cNvPr id="43" name="Shape 43"/>
              <p:cNvSpPr/>
              <p:nvPr/>
            </p:nvSpPr>
            <p:spPr>
              <a:xfrm>
                <a:off x="-2928990" y="696777"/>
                <a:ext cx="285751" cy="285751"/>
              </a:xfrm>
              <a:prstGeom prst="rect">
                <a:avLst/>
              </a:prstGeom>
              <a:solidFill>
                <a:srgbClr val="009CC8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Shape 44"/>
              <p:cNvSpPr txBox="1"/>
              <p:nvPr/>
            </p:nvSpPr>
            <p:spPr>
              <a:xfrm>
                <a:off x="-2500361" y="696777"/>
                <a:ext cx="22145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Cyan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R0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G156  B200</a:t>
                </a:r>
              </a:p>
            </p:txBody>
          </p:sp>
        </p:grpSp>
        <p:grpSp>
          <p:nvGrpSpPr>
            <p:cNvPr id="45" name="Shape 45"/>
            <p:cNvGrpSpPr/>
            <p:nvPr/>
          </p:nvGrpSpPr>
          <p:grpSpPr>
            <a:xfrm>
              <a:off x="-2982571" y="4377914"/>
              <a:ext cx="2863473" cy="307777"/>
              <a:chOff x="-2982571" y="4377914"/>
              <a:chExt cx="2863473" cy="307777"/>
            </a:xfrm>
          </p:grpSpPr>
          <p:sp>
            <p:nvSpPr>
              <p:cNvPr id="46" name="Shape 46"/>
              <p:cNvSpPr/>
              <p:nvPr/>
            </p:nvSpPr>
            <p:spPr>
              <a:xfrm>
                <a:off x="-2982571" y="4377914"/>
                <a:ext cx="309565" cy="285751"/>
              </a:xfrm>
              <a:prstGeom prst="rect">
                <a:avLst/>
              </a:prstGeom>
              <a:solidFill>
                <a:srgbClr val="7CB3E1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Shape 47"/>
              <p:cNvSpPr txBox="1"/>
              <p:nvPr/>
            </p:nvSpPr>
            <p:spPr>
              <a:xfrm>
                <a:off x="-2518224" y="4377914"/>
                <a:ext cx="239912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Light blue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R124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G179  B225</a:t>
                </a:r>
              </a:p>
            </p:txBody>
          </p:sp>
        </p:grpSp>
        <p:grpSp>
          <p:nvGrpSpPr>
            <p:cNvPr id="48" name="Shape 48"/>
            <p:cNvGrpSpPr/>
            <p:nvPr/>
          </p:nvGrpSpPr>
          <p:grpSpPr>
            <a:xfrm>
              <a:off x="-2982575" y="4789049"/>
              <a:ext cx="2863476" cy="307777"/>
              <a:chOff x="-2928990" y="696777"/>
              <a:chExt cx="2643206" cy="307777"/>
            </a:xfrm>
          </p:grpSpPr>
          <p:sp>
            <p:nvSpPr>
              <p:cNvPr id="49" name="Shape 49"/>
              <p:cNvSpPr/>
              <p:nvPr/>
            </p:nvSpPr>
            <p:spPr>
              <a:xfrm>
                <a:off x="-2928990" y="696777"/>
                <a:ext cx="285751" cy="285751"/>
              </a:xfrm>
              <a:prstGeom prst="rect">
                <a:avLst/>
              </a:prstGeom>
              <a:solidFill>
                <a:srgbClr val="8076CF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Shape 50"/>
              <p:cNvSpPr txBox="1"/>
              <p:nvPr/>
            </p:nvSpPr>
            <p:spPr>
              <a:xfrm>
                <a:off x="-2500361" y="696777"/>
                <a:ext cx="22145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Violet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R128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G118  B207</a:t>
                </a:r>
              </a:p>
            </p:txBody>
          </p:sp>
        </p:grpSp>
        <p:grpSp>
          <p:nvGrpSpPr>
            <p:cNvPr id="51" name="Shape 51"/>
            <p:cNvGrpSpPr/>
            <p:nvPr/>
          </p:nvGrpSpPr>
          <p:grpSpPr>
            <a:xfrm>
              <a:off x="-2982575" y="5200185"/>
              <a:ext cx="2863476" cy="307777"/>
              <a:chOff x="-2928990" y="696777"/>
              <a:chExt cx="2643206" cy="307777"/>
            </a:xfrm>
          </p:grpSpPr>
          <p:sp>
            <p:nvSpPr>
              <p:cNvPr id="52" name="Shape 52"/>
              <p:cNvSpPr/>
              <p:nvPr/>
            </p:nvSpPr>
            <p:spPr>
              <a:xfrm>
                <a:off x="-2928990" y="696777"/>
                <a:ext cx="285751" cy="285751"/>
              </a:xfrm>
              <a:prstGeom prst="rect">
                <a:avLst/>
              </a:prstGeom>
              <a:solidFill>
                <a:srgbClr val="8F4693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53"/>
              <p:cNvSpPr txBox="1"/>
              <p:nvPr/>
            </p:nvSpPr>
            <p:spPr>
              <a:xfrm>
                <a:off x="-2500361" y="696777"/>
                <a:ext cx="22145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Purple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R143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G70  B147</a:t>
                </a:r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-2982575" y="5611322"/>
              <a:ext cx="2863476" cy="307777"/>
              <a:chOff x="-2928990" y="696777"/>
              <a:chExt cx="2643206" cy="307777"/>
            </a:xfrm>
          </p:grpSpPr>
          <p:sp>
            <p:nvSpPr>
              <p:cNvPr id="55" name="Shape 55"/>
              <p:cNvSpPr/>
              <p:nvPr/>
            </p:nvSpPr>
            <p:spPr>
              <a:xfrm>
                <a:off x="-2928990" y="696777"/>
                <a:ext cx="285751" cy="285751"/>
              </a:xfrm>
              <a:prstGeom prst="rect">
                <a:avLst/>
              </a:prstGeom>
              <a:solidFill>
                <a:srgbClr val="E9458C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Shape 56"/>
              <p:cNvSpPr txBox="1"/>
              <p:nvPr/>
            </p:nvSpPr>
            <p:spPr>
              <a:xfrm>
                <a:off x="-2500361" y="696777"/>
                <a:ext cx="22145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Fuscia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R233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G69  B140</a:t>
                </a:r>
              </a:p>
            </p:txBody>
          </p:sp>
        </p:grpSp>
        <p:grpSp>
          <p:nvGrpSpPr>
            <p:cNvPr id="57" name="Shape 57"/>
            <p:cNvGrpSpPr/>
            <p:nvPr/>
          </p:nvGrpSpPr>
          <p:grpSpPr>
            <a:xfrm>
              <a:off x="-2982575" y="6022458"/>
              <a:ext cx="2863476" cy="307777"/>
              <a:chOff x="-2928990" y="696777"/>
              <a:chExt cx="2643206" cy="307777"/>
            </a:xfrm>
          </p:grpSpPr>
          <p:sp>
            <p:nvSpPr>
              <p:cNvPr id="58" name="Shape 58"/>
              <p:cNvSpPr/>
              <p:nvPr/>
            </p:nvSpPr>
            <p:spPr>
              <a:xfrm>
                <a:off x="-2928990" y="696777"/>
                <a:ext cx="285751" cy="285751"/>
              </a:xfrm>
              <a:prstGeom prst="rect">
                <a:avLst/>
              </a:prstGeom>
              <a:solidFill>
                <a:srgbClr val="C81E45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Shape 59"/>
              <p:cNvSpPr txBox="1"/>
              <p:nvPr/>
            </p:nvSpPr>
            <p:spPr>
              <a:xfrm>
                <a:off x="-2500361" y="696777"/>
                <a:ext cx="22145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Red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R200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G30  B69</a:t>
                </a:r>
              </a:p>
            </p:txBody>
          </p:sp>
        </p:grpSp>
        <p:grpSp>
          <p:nvGrpSpPr>
            <p:cNvPr id="60" name="Shape 60"/>
            <p:cNvGrpSpPr/>
            <p:nvPr/>
          </p:nvGrpSpPr>
          <p:grpSpPr>
            <a:xfrm>
              <a:off x="-2982575" y="6433590"/>
              <a:ext cx="2863476" cy="307777"/>
              <a:chOff x="-2928990" y="696777"/>
              <a:chExt cx="2643206" cy="307777"/>
            </a:xfrm>
          </p:grpSpPr>
          <p:sp>
            <p:nvSpPr>
              <p:cNvPr id="61" name="Shape 61"/>
              <p:cNvSpPr/>
              <p:nvPr/>
            </p:nvSpPr>
            <p:spPr>
              <a:xfrm>
                <a:off x="-2928990" y="696777"/>
                <a:ext cx="285751" cy="285751"/>
              </a:xfrm>
              <a:prstGeom prst="rect">
                <a:avLst/>
              </a:prstGeom>
              <a:solidFill>
                <a:srgbClr val="EE741D"/>
              </a:solidFill>
              <a:ln>
                <a:noFill/>
              </a:ln>
            </p:spPr>
            <p:txBody>
              <a:bodyPr anchorCtr="0" anchor="ctr" bIns="45700" lIns="91425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Shape 62"/>
              <p:cNvSpPr txBox="1"/>
              <p:nvPr/>
            </p:nvSpPr>
            <p:spPr>
              <a:xfrm>
                <a:off x="-2500361" y="696777"/>
                <a:ext cx="22145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Orange</a:t>
                </a:r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SzPct val="25000"/>
                  <a:buNone/>
                </a:pP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R238</a:t>
                </a:r>
                <a:r>
                  <a:rPr lang="en-GB" sz="10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G116  29</a:t>
                </a:r>
              </a:p>
            </p:txBody>
          </p:sp>
        </p:grpSp>
      </p:grpSp>
      <p:sp>
        <p:nvSpPr>
          <p:cNvPr id="63" name="Shape 63"/>
          <p:cNvSpPr/>
          <p:nvPr/>
        </p:nvSpPr>
        <p:spPr>
          <a:xfrm>
            <a:off x="-3678798" y="2351159"/>
            <a:ext cx="380952" cy="2857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/>
          <p:nvPr/>
        </p:nvSpPr>
        <p:spPr>
          <a:xfrm>
            <a:off x="-3080869" y="2348881"/>
            <a:ext cx="29523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Dark grey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R63</a:t>
            </a:r>
            <a:r>
              <a:rPr lang="en-GB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G69  B72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mc-stan.org/" TargetMode="External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8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hyperlink" Target="http://mc-stan.org/users/documentation/index.html" TargetMode="External"/><Relationship Id="rId10" Type="http://schemas.openxmlformats.org/officeDocument/2006/relationships/hyperlink" Target="https://www.amazon.co.uk/Introduction-Statistical-Learning-Applications-Statistics/dp/1461471370" TargetMode="External"/><Relationship Id="rId12" Type="http://schemas.openxmlformats.org/officeDocument/2006/relationships/hyperlink" Target="https://github.com/kaybenleroll/stancasestudy_losscurv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casact.org/pubs/forum/08fforum/7Guszcza.pdf" TargetMode="External"/><Relationship Id="rId4" Type="http://schemas.openxmlformats.org/officeDocument/2006/relationships/hyperlink" Target="http://www.casact.org/pubs/forum/16sforum/Morris.pdf" TargetMode="External"/><Relationship Id="rId9" Type="http://schemas.openxmlformats.org/officeDocument/2006/relationships/hyperlink" Target="https://www.amazon.co.uk/Analysis-Regression-Multilevel-Hierarchical-Analytical/dp/052168689X" TargetMode="External"/><Relationship Id="rId5" Type="http://schemas.openxmlformats.org/officeDocument/2006/relationships/hyperlink" Target="http://imar.ro/journals/Mathematical_Reports/Pdfs/2010/1/Teodorescu.pdf" TargetMode="External"/><Relationship Id="rId6" Type="http://schemas.openxmlformats.org/officeDocument/2006/relationships/hyperlink" Target="https://www.amazon.co.uk/Doing-Bayesian-Data-Analysis-Tutorial/dp/0124058884/ref=pd_lpo_sbs_14_t_0?_encoding=UTF8&amp;psc=1&amp;refRID=1W25ZQW8K0KSRRRBDAMP" TargetMode="External"/><Relationship Id="rId7" Type="http://schemas.openxmlformats.org/officeDocument/2006/relationships/hyperlink" Target="https://www.amazon.co.uk/Doing-Bayesian-Data-Analysis-Tutorial/dp/0124058884/ref=pd_lpo_sbs_14_t_0?_encoding=UTF8&amp;psc=1&amp;refRID=1W25ZQW8K0KSRRRBDAMP" TargetMode="External"/><Relationship Id="rId8" Type="http://schemas.openxmlformats.org/officeDocument/2006/relationships/hyperlink" Target="https://www.amazon.co.uk/Statistical-Rethinking-Bayesian-Examples-Chapman/dp/148225344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ctrTitle"/>
          </p:nvPr>
        </p:nvSpPr>
        <p:spPr>
          <a:xfrm>
            <a:off x="526983" y="2133601"/>
            <a:ext cx="10353363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Bayesian Hierarchical Models for Loss Development</a:t>
            </a:r>
          </a:p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526983" y="3428355"/>
            <a:ext cx="8160804" cy="1296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GB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Michael Cooney, Jake Morris and Cynon Sonkkila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 txBox="1"/>
          <p:nvPr>
            <p:ph idx="10" type="dt"/>
          </p:nvPr>
        </p:nvSpPr>
        <p:spPr>
          <a:xfrm>
            <a:off x="526983" y="6410325"/>
            <a:ext cx="292696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2D Grid Approximation</a:t>
            </a:r>
          </a:p>
        </p:txBody>
      </p:sp>
      <p:sp>
        <p:nvSpPr>
          <p:cNvPr id="300" name="Shape 300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02" name="Shape 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7286" y="1336250"/>
            <a:ext cx="7384343" cy="469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2D Grid Approximation</a:t>
            </a:r>
          </a:p>
        </p:txBody>
      </p:sp>
      <p:sp>
        <p:nvSpPr>
          <p:cNvPr id="309" name="Shape 30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310" name="Shape 31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838" y="1268759"/>
            <a:ext cx="6840760" cy="4975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Observed vs Fitted Development Curves</a:t>
            </a:r>
          </a:p>
        </p:txBody>
      </p:sp>
      <p:sp>
        <p:nvSpPr>
          <p:cNvPr id="318" name="Shape 318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4846" y="1340767"/>
            <a:ext cx="6408712" cy="4660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5 Years Of Development Only</a:t>
            </a:r>
          </a:p>
        </p:txBody>
      </p:sp>
      <p:sp>
        <p:nvSpPr>
          <p:cNvPr id="327" name="Shape 327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0830" y="1506512"/>
            <a:ext cx="6552728" cy="476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 Years of Development</a:t>
            </a:r>
          </a:p>
        </p:txBody>
      </p:sp>
      <p:sp>
        <p:nvSpPr>
          <p:cNvPr id="336" name="Shape 336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337" name="Shape 337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6814" y="1334221"/>
            <a:ext cx="6840760" cy="49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Different Accident Years</a:t>
            </a:r>
          </a:p>
        </p:txBody>
      </p:sp>
      <p:sp>
        <p:nvSpPr>
          <p:cNvPr id="345" name="Shape 345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346" name="Shape 346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766" y="1340767"/>
            <a:ext cx="6840760" cy="49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Sum of all Accident Years</a:t>
            </a:r>
          </a:p>
        </p:txBody>
      </p:sp>
      <p:sp>
        <p:nvSpPr>
          <p:cNvPr id="354" name="Shape 354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56" name="Shape 3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838" y="1268759"/>
            <a:ext cx="6534725" cy="4752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/>
              <a:t>Specifying the Model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526975" y="3501475"/>
            <a:ext cx="10272900" cy="1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GB"/>
              <a:t>Model growth function as Weibull or Log-logistic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GB"/>
              <a:t>Hierarchy by year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66" name="Shape 366"/>
          <p:cNvSpPr txBox="1"/>
          <p:nvPr/>
        </p:nvSpPr>
        <p:spPr>
          <a:xfrm>
            <a:off x="703737" y="1933025"/>
            <a:ext cx="107004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1200"/>
              </a:spcBef>
              <a:buClr>
                <a:schemeClr val="dk2"/>
              </a:buClr>
              <a:buSzPct val="45833"/>
              <a:buFont typeface="Arial"/>
              <a:buNone/>
            </a:pPr>
            <a:r>
              <a:rPr lang="en-GB" sz="2400">
                <a:solidFill>
                  <a:srgbClr val="555555"/>
                </a:solidFill>
                <a:highlight>
                  <a:srgbClr val="FFFFFF"/>
                </a:highlight>
              </a:rPr>
              <a:t>Loss(t) = Premium × Ultimate Loss Ratio × GF(t)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526983" y="404812"/>
            <a:ext cx="1105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/>
              <a:t>Posterior Sampling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57624" y="1556800"/>
            <a:ext cx="6162900" cy="4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555555"/>
              </a:buClr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High-dimensional integrals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555555"/>
              </a:buClr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Computationally infeasible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555555"/>
              </a:buClr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Sample instead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555555"/>
              </a:buClr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Stan (</a:t>
            </a: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mc-stan.org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)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228600" lvl="0" marL="457200" marR="0" rtl="0" algn="l">
              <a:spcBef>
                <a:spcPts val="1200"/>
              </a:spcBef>
              <a:spcAft>
                <a:spcPts val="0"/>
              </a:spcAft>
              <a:buClr>
                <a:srgbClr val="555555"/>
              </a:buClr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Hamiltonian Monte Carlo</a:t>
            </a:r>
          </a:p>
        </p:txBody>
      </p:sp>
      <p:sp>
        <p:nvSpPr>
          <p:cNvPr id="374" name="Shape 374"/>
          <p:cNvSpPr txBox="1"/>
          <p:nvPr>
            <p:ph idx="10" type="dt"/>
          </p:nvPr>
        </p:nvSpPr>
        <p:spPr>
          <a:xfrm>
            <a:off x="526983" y="6410325"/>
            <a:ext cx="2687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375" name="Shape 375"/>
          <p:cNvSpPr txBox="1"/>
          <p:nvPr>
            <p:ph idx="12" type="sldNum"/>
          </p:nvPr>
        </p:nvSpPr>
        <p:spPr>
          <a:xfrm>
            <a:off x="10799945" y="6402389"/>
            <a:ext cx="863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0124" y="1707474"/>
            <a:ext cx="4218150" cy="42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title"/>
          </p:nvPr>
        </p:nvSpPr>
        <p:spPr>
          <a:xfrm>
            <a:off x="526983" y="404812"/>
            <a:ext cx="1105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/>
              <a:t>Full Model Specification</a:t>
            </a:r>
          </a:p>
        </p:txBody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2677450" y="1556800"/>
            <a:ext cx="7111500" cy="46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Loss(Y,t) ∼ Normal(μ(Y,t), σ</a:t>
            </a:r>
            <a:r>
              <a:rPr baseline="-25000" lang="en-GB">
                <a:solidFill>
                  <a:srgbClr val="555555"/>
                </a:solidFill>
                <a:highlight>
                  <a:srgbClr val="FFFFFF"/>
                </a:highlight>
              </a:rPr>
              <a:t>Y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)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      μ(Y,t) = Premium(Y) × LR(Y) × GF(t)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          σ</a:t>
            </a:r>
            <a:r>
              <a:rPr baseline="-25000" lang="en-GB">
                <a:solidFill>
                  <a:srgbClr val="555555"/>
                </a:solidFill>
                <a:highlight>
                  <a:srgbClr val="FFFFFF"/>
                </a:highlight>
              </a:rPr>
              <a:t>Y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  = Premium(Y) × σ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       LR</a:t>
            </a:r>
            <a:r>
              <a:rPr baseline="-25000" lang="en-GB">
                <a:solidFill>
                  <a:srgbClr val="555555"/>
                </a:solidFill>
                <a:highlight>
                  <a:srgbClr val="FFFFFF"/>
                </a:highlight>
              </a:rPr>
              <a:t>Y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  ∼ Lognormal(μ</a:t>
            </a:r>
            <a:r>
              <a:rPr baseline="-25000" lang="en-GB">
                <a:solidFill>
                  <a:srgbClr val="555555"/>
                </a:solidFill>
                <a:highlight>
                  <a:srgbClr val="FFFFFF"/>
                </a:highlight>
              </a:rPr>
              <a:t>LR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,σ</a:t>
            </a:r>
            <a:r>
              <a:rPr baseline="-25000" lang="en-GB">
                <a:solidFill>
                  <a:srgbClr val="555555"/>
                </a:solidFill>
                <a:highlight>
                  <a:srgbClr val="FFFFFF"/>
                </a:highlight>
              </a:rPr>
              <a:t>LR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)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         μ</a:t>
            </a:r>
            <a:r>
              <a:rPr baseline="-25000" lang="en-GB">
                <a:solidFill>
                  <a:srgbClr val="555555"/>
                </a:solidFill>
                <a:highlight>
                  <a:srgbClr val="FFFFFF"/>
                </a:highlight>
              </a:rPr>
              <a:t>LR  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∼ Normal(0,0.5)</a:t>
            </a:r>
          </a:p>
        </p:txBody>
      </p:sp>
      <p:sp>
        <p:nvSpPr>
          <p:cNvPr id="384" name="Shape 384"/>
          <p:cNvSpPr txBox="1"/>
          <p:nvPr>
            <p:ph idx="10" type="dt"/>
          </p:nvPr>
        </p:nvSpPr>
        <p:spPr>
          <a:xfrm>
            <a:off x="526983" y="6410325"/>
            <a:ext cx="26877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0799945" y="6402389"/>
            <a:ext cx="863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0" type="dt"/>
          </p:nvPr>
        </p:nvSpPr>
        <p:spPr>
          <a:xfrm>
            <a:off x="526983" y="6410325"/>
            <a:ext cx="2926967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2038857" y="3069332"/>
            <a:ext cx="8160804" cy="10077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"/>
              <a:buNone/>
            </a:pPr>
            <a:r>
              <a:rPr i="1" lang="en-GB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“Modern Bayesian methods provide </a:t>
            </a:r>
            <a:r>
              <a:rPr b="1" i="1" lang="en-GB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richer information</a:t>
            </a:r>
            <a:r>
              <a:rPr i="1" lang="en-GB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, with </a:t>
            </a:r>
            <a:r>
              <a:rPr b="1" i="1" lang="en-GB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greater flexibility </a:t>
            </a:r>
            <a:r>
              <a:rPr i="1" lang="en-GB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and broader applicability than 20th century methods. 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i="1" sz="2400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"/>
              <a:buNone/>
            </a:pPr>
            <a:r>
              <a:rPr i="1" lang="en-GB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Bayesian methods are intellectually </a:t>
            </a:r>
            <a:r>
              <a:rPr b="1" i="1" lang="en-GB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coherent and intuitive </a:t>
            </a:r>
            <a:r>
              <a:rPr i="1" lang="en-GB" sz="2400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…[and] readily computed...” </a:t>
            </a:r>
          </a:p>
          <a:p>
            <a: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8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imes"/>
              <a:buNone/>
            </a:pPr>
            <a:r>
              <a:rPr b="0" i="1" lang="en-GB" sz="1600" u="none" cap="none" strike="noStrik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John K. Kruschke 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Shape 211"/>
          <p:cNvSpPr txBox="1"/>
          <p:nvPr>
            <p:ph type="ctrTitle"/>
          </p:nvPr>
        </p:nvSpPr>
        <p:spPr>
          <a:xfrm>
            <a:off x="526983" y="2133601"/>
            <a:ext cx="9504712" cy="129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Introduction to Bayesian methods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Outputs of MCMC</a:t>
            </a:r>
          </a:p>
        </p:txBody>
      </p:sp>
      <p:sp>
        <p:nvSpPr>
          <p:cNvPr id="392" name="Shape 392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393" name="Shape 393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394" name="Shape 394"/>
          <p:cNvPicPr preferRelativeResize="0"/>
          <p:nvPr/>
        </p:nvPicPr>
        <p:blipFill/>
        <p:spPr>
          <a:xfrm>
            <a:off x="2494806" y="1484783"/>
            <a:ext cx="6480719" cy="47132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324" y="1249500"/>
            <a:ext cx="8445675" cy="5044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Outputs of MCMC</a:t>
            </a:r>
          </a:p>
        </p:txBody>
      </p:sp>
      <p:sp>
        <p:nvSpPr>
          <p:cNvPr id="402" name="Shape 402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403" name="Shape 403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733" y="1333896"/>
            <a:ext cx="7581413" cy="4824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Parameter Inference</a:t>
            </a:r>
          </a:p>
        </p:txBody>
      </p:sp>
      <p:sp>
        <p:nvSpPr>
          <p:cNvPr id="411" name="Shape 411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412" name="Shape 412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750" y="1412775"/>
            <a:ext cx="7704855" cy="490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Sanity Check for 1988</a:t>
            </a:r>
          </a:p>
        </p:txBody>
      </p:sp>
      <p:sp>
        <p:nvSpPr>
          <p:cNvPr id="420" name="Shape 420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749" y="1340767"/>
            <a:ext cx="7694568" cy="4896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Predictions for 1993</a:t>
            </a:r>
          </a:p>
        </p:txBody>
      </p:sp>
      <p:sp>
        <p:nvSpPr>
          <p:cNvPr id="429" name="Shape 42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430" name="Shape 43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733" y="1412775"/>
            <a:ext cx="7632848" cy="485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Predictions for 1995</a:t>
            </a:r>
          </a:p>
        </p:txBody>
      </p:sp>
      <p:sp>
        <p:nvSpPr>
          <p:cNvPr id="438" name="Shape 438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439" name="Shape 439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8741" y="1268758"/>
            <a:ext cx="7704855" cy="4903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512543" y="1556791"/>
            <a:ext cx="5510653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We have seen how a time varying development pattern can be approximated using a CDF like curve. 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Relatively low number of parameters are needed.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 example shown is for: 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an exponential CDF fit 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2 parameters: Ultimate and Lambda.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Shape 448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449" name="Shape 449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50" name="Shape 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246" y="1628800"/>
            <a:ext cx="4968551" cy="46871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1" name="Shape 451"/>
          <p:cNvGraphicFramePr/>
          <p:nvPr/>
        </p:nvGraphicFramePr>
        <p:xfrm>
          <a:off x="7175325" y="350100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{A7B05A15-3BCF-4C02-B375-36077C40416E}</a:tableStyleId>
              </a:tblPr>
              <a:tblGrid>
                <a:gridCol w="216025"/>
                <a:gridCol w="4248475"/>
              </a:tblGrid>
              <a:tr h="2286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GB" sz="1800"/>
                        <a:t>Incurred</a:t>
                      </a:r>
                      <a:r>
                        <a:rPr lang="en-GB" sz="1800"/>
                        <a:t> = Ultimate*(</a:t>
                      </a:r>
                      <a:r>
                        <a:rPr lang="en-GB" sz="1800"/>
                        <a:t>1 − </a:t>
                      </a:r>
                      <a:r>
                        <a:rPr i="1" lang="en-GB" sz="1800"/>
                        <a:t>e</a:t>
                      </a:r>
                      <a:r>
                        <a:rPr baseline="30000" lang="en-GB" sz="1800"/>
                        <a:t>−</a:t>
                      </a:r>
                      <a:r>
                        <a:rPr baseline="30000" i="1" lang="en-GB" sz="1800"/>
                        <a:t>λ* time</a:t>
                      </a:r>
                      <a:r>
                        <a:rPr lang="en-GB" sz="1800"/>
                        <a:t> )</a:t>
                      </a: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512543" y="1556791"/>
            <a:ext cx="5510653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Parameter Uncertainty can be represented using the likelihood function (of MLE fame).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Presented here on a grid.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MLE would be in the centre.</a:t>
            </a:r>
          </a:p>
        </p:txBody>
      </p:sp>
      <p:sp>
        <p:nvSpPr>
          <p:cNvPr id="459" name="Shape 45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1189" y="1196751"/>
            <a:ext cx="5647765" cy="493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512543" y="1556791"/>
            <a:ext cx="5510653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Sampling is conducted on the Likelihood distribution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Sample development curves give an envelope of reasonable development patterns that fit the data.</a:t>
            </a:r>
          </a:p>
        </p:txBody>
      </p:sp>
      <p:sp>
        <p:nvSpPr>
          <p:cNvPr id="469" name="Shape 46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470" name="Shape 47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71" name="Shape 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205" y="1324454"/>
            <a:ext cx="5225379" cy="4929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512543" y="1556791"/>
            <a:ext cx="5510653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Less data creates more uncertainty.</a:t>
            </a:r>
          </a:p>
        </p:txBody>
      </p:sp>
      <p:sp>
        <p:nvSpPr>
          <p:cNvPr id="479" name="Shape 47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480" name="Shape 48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5246" y="1912936"/>
            <a:ext cx="4593579" cy="4433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Introduction to Bayesian methods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Actuarial work is fundamentally assumptions-based: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Data + Models + Judgements  =  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Predictions</a:t>
            </a:r>
          </a:p>
          <a:p>
            <a:pPr indent="-4762" lvl="1" marL="44926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Key challenge: </a:t>
            </a: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updating assumptions as new information arises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To what extent should we react?  Are we consistent?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Are existing assumptions still relevant?</a:t>
            </a:r>
          </a:p>
          <a:p>
            <a:pPr indent="-4762" lvl="1" marL="44926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-273050" lvl="1" marL="71755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Shape 21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221" name="Shape 221"/>
          <p:cNvGrpSpPr/>
          <p:nvPr/>
        </p:nvGrpSpPr>
        <p:grpSpPr>
          <a:xfrm>
            <a:off x="1870891" y="4869159"/>
            <a:ext cx="1750978" cy="1331910"/>
            <a:chOff x="2350791" y="4509119"/>
            <a:chExt cx="1750978" cy="1331910"/>
          </a:xfrm>
        </p:grpSpPr>
        <p:sp>
          <p:nvSpPr>
            <p:cNvPr id="222" name="Shape 222"/>
            <p:cNvSpPr/>
            <p:nvPr/>
          </p:nvSpPr>
          <p:spPr>
            <a:xfrm>
              <a:off x="2360096" y="4509119"/>
              <a:ext cx="1656183" cy="1327109"/>
            </a:xfrm>
            <a:custGeom>
              <a:pathLst>
                <a:path extrusionOk="0" h="120000" w="120000">
                  <a:moveTo>
                    <a:pt x="0" y="120000"/>
                  </a:moveTo>
                  <a:cubicBezTo>
                    <a:pt x="11690" y="114117"/>
                    <a:pt x="23380" y="108235"/>
                    <a:pt x="32112" y="91764"/>
                  </a:cubicBezTo>
                  <a:cubicBezTo>
                    <a:pt x="40845" y="75294"/>
                    <a:pt x="37746" y="36470"/>
                    <a:pt x="52394" y="21176"/>
                  </a:cubicBezTo>
                  <a:cubicBezTo>
                    <a:pt x="67042" y="5882"/>
                    <a:pt x="93521" y="2941"/>
                    <a:pt x="120000" y="0"/>
                  </a:cubicBezTo>
                </a:path>
              </a:pathLst>
            </a:custGeom>
            <a:noFill/>
            <a:ln cap="flat" cmpd="sng" w="25400">
              <a:solidFill>
                <a:srgbClr val="0070C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2422798" y="4509119"/>
              <a:ext cx="1656183" cy="1327109"/>
            </a:xfrm>
            <a:custGeom>
              <a:pathLst>
                <a:path extrusionOk="0" h="120000" w="120000">
                  <a:moveTo>
                    <a:pt x="0" y="120000"/>
                  </a:moveTo>
                  <a:cubicBezTo>
                    <a:pt x="11690" y="114117"/>
                    <a:pt x="23380" y="108235"/>
                    <a:pt x="32112" y="91764"/>
                  </a:cubicBezTo>
                  <a:cubicBezTo>
                    <a:pt x="40845" y="75294"/>
                    <a:pt x="37746" y="36470"/>
                    <a:pt x="52394" y="21176"/>
                  </a:cubicBezTo>
                  <a:cubicBezTo>
                    <a:pt x="67042" y="5882"/>
                    <a:pt x="93521" y="2941"/>
                    <a:pt x="120000" y="0"/>
                  </a:cubicBezTo>
                </a:path>
              </a:pathLst>
            </a:custGeom>
            <a:noFill/>
            <a:ln cap="flat" cmpd="sng" w="25400">
              <a:solidFill>
                <a:srgbClr val="C00000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Shape 224"/>
            <p:cNvCxnSpPr/>
            <p:nvPr/>
          </p:nvCxnSpPr>
          <p:spPr>
            <a:xfrm>
              <a:off x="2350791" y="4513919"/>
              <a:ext cx="0" cy="1327109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5" name="Shape 225"/>
            <p:cNvCxnSpPr/>
            <p:nvPr/>
          </p:nvCxnSpPr>
          <p:spPr>
            <a:xfrm flipH="1" rot="10800000">
              <a:off x="2350791" y="5835297"/>
              <a:ext cx="1750978" cy="5732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 4098" id="226" name="Shape 226"/>
          <p:cNvPicPr preferRelativeResize="0"/>
          <p:nvPr/>
        </p:nvPicPr>
        <p:blipFill rotWithShape="1">
          <a:blip r:embed="rId3">
            <a:alphaModFix/>
          </a:blip>
          <a:srcRect b="15431" l="0" r="0" t="0"/>
          <a:stretch/>
        </p:blipFill>
        <p:spPr>
          <a:xfrm>
            <a:off x="4650803" y="4869228"/>
            <a:ext cx="1730713" cy="1345183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4">
            <a:alphaModFix/>
          </a:blip>
          <a:srcRect b="2455" l="3255" r="2818" t="17477"/>
          <a:stretch/>
        </p:blipFill>
        <p:spPr>
          <a:xfrm>
            <a:off x="7410453" y="4869160"/>
            <a:ext cx="1565073" cy="1366278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8" name="Shape 228"/>
          <p:cNvSpPr/>
          <p:nvPr/>
        </p:nvSpPr>
        <p:spPr>
          <a:xfrm rot="5400000">
            <a:off x="3275999" y="1213418"/>
            <a:ext cx="186929" cy="251603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2108717" y="2555611"/>
            <a:ext cx="2568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GB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Assumptions</a:t>
            </a:r>
          </a:p>
        </p:txBody>
      </p:sp>
      <p:sp>
        <p:nvSpPr>
          <p:cNvPr id="230" name="Shape 230"/>
          <p:cNvSpPr/>
          <p:nvPr/>
        </p:nvSpPr>
        <p:spPr>
          <a:xfrm>
            <a:off x="7705440" y="2088000"/>
            <a:ext cx="1702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en-GB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Assumptions</a:t>
            </a:r>
          </a:p>
        </p:txBody>
      </p:sp>
      <p:cxnSp>
        <p:nvCxnSpPr>
          <p:cNvPr id="231" name="Shape 231"/>
          <p:cNvCxnSpPr/>
          <p:nvPr/>
        </p:nvCxnSpPr>
        <p:spPr>
          <a:xfrm>
            <a:off x="6527253" y="2276872"/>
            <a:ext cx="108012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lg" w="lg" type="triangle"/>
            <a:tailEnd len="lg" w="lg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512543" y="1556791"/>
            <a:ext cx="5510653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More data creates less uncertainty.</a:t>
            </a:r>
          </a:p>
        </p:txBody>
      </p:sp>
      <p:sp>
        <p:nvSpPr>
          <p:cNvPr id="489" name="Shape 48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490" name="Shape 49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491" name="Shape 4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1230" y="1836736"/>
            <a:ext cx="5137199" cy="4478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478581" y="1484783"/>
            <a:ext cx="5510653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Sharing credibility from year to year is incorporated using a prior.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One method is to think of the prior years as samples “what might happen” for a new year. 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So the “sum” of previous years is a suggestion for a new year i.e. a prior.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14 years of data shown here as an example.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Perhaps there is a better way?</a:t>
            </a:r>
          </a:p>
        </p:txBody>
      </p:sp>
      <p:sp>
        <p:nvSpPr>
          <p:cNvPr id="499" name="Shape 49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500" name="Shape 50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01" name="Shape 501"/>
          <p:cNvPicPr preferRelativeResize="0"/>
          <p:nvPr/>
        </p:nvPicPr>
        <p:blipFill rotWithShape="1">
          <a:blip r:embed="rId3">
            <a:alphaModFix/>
          </a:blip>
          <a:srcRect b="4776" l="9109" r="7792" t="6838"/>
          <a:stretch/>
        </p:blipFill>
        <p:spPr>
          <a:xfrm>
            <a:off x="5860453" y="1812057"/>
            <a:ext cx="6200775" cy="420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512543" y="1556791"/>
            <a:ext cx="5510653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 prior is better approximated as a smooth distribution.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 lognormal prior for Lambda and Ultimate are shown here.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 prior can be fitted as part of a hierarchical model.</a:t>
            </a:r>
          </a:p>
        </p:txBody>
      </p:sp>
      <p:sp>
        <p:nvSpPr>
          <p:cNvPr id="509" name="Shape 50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510" name="Shape 51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11" name="Shape 5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99261" y="1628800"/>
            <a:ext cx="4687811" cy="449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Recap</a:t>
            </a:r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512543" y="1556791"/>
            <a:ext cx="5366637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Applying a prior based on other years lends credibility to a year with limited samples.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Reduced mean and spread can result when a combination of the prior and data are used to estimate the range of reasonable ultimates.</a:t>
            </a:r>
          </a:p>
        </p:txBody>
      </p:sp>
      <p:sp>
        <p:nvSpPr>
          <p:cNvPr id="519" name="Shape 51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520" name="Shape 52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9182" y="1812925"/>
            <a:ext cx="6105945" cy="4518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Extensions</a:t>
            </a:r>
          </a:p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512543" y="1556791"/>
            <a:ext cx="5006598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Instead of tracing the path of “incurred” development we can trace the path of some other parameters.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Opposite is the path of a typical AY cohort of 100 claims as they develop.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Mean and standard deviation tend to increase with time as heavier claims are reported later.</a:t>
            </a:r>
          </a:p>
        </p:txBody>
      </p:sp>
      <p:sp>
        <p:nvSpPr>
          <p:cNvPr id="529" name="Shape 52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530" name="Shape 53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31" name="Shape 5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1148" y="1700808"/>
            <a:ext cx="6449043" cy="439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Time series of fitted parameters</a:t>
            </a:r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512543" y="1556791"/>
            <a:ext cx="5006598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This behaviour can be represented as a trend in the fitted parameters.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Here we fit a lognormal at each point in time and plot the parameters.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Mu and Sigma trend much like a development curve.</a:t>
            </a:r>
          </a:p>
        </p:txBody>
      </p:sp>
      <p:sp>
        <p:nvSpPr>
          <p:cNvPr id="539" name="Shape 53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540" name="Shape 54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1150" y="1628800"/>
            <a:ext cx="6013753" cy="424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Time series regression</a:t>
            </a:r>
          </a:p>
        </p:txBody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512543" y="1556791"/>
            <a:ext cx="5438645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This behaviour can be modelled with a growth curve.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Here mu and sigma are fitted using a lognormal CDF with a start and end parameter.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For example:</a:t>
            </a:r>
          </a:p>
          <a:p>
            <a:pPr indent="-273050" lvl="1" marL="71755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Mu = start + (end-start)* 	LNCDF(mu</a:t>
            </a:r>
            <a:r>
              <a:rPr b="0" baseline="-25000" i="0" lang="en-GB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r>
              <a:rPr b="0" i="0" lang="en-GB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,sigma</a:t>
            </a:r>
            <a:r>
              <a:rPr b="0" baseline="-25000" i="0" lang="en-GB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r>
              <a:rPr b="0" i="0" lang="en-GB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In this case the “ultimate” distribution of claims are given by the ultimate mu and sigma (the “end” parameter).</a:t>
            </a:r>
          </a:p>
        </p:txBody>
      </p:sp>
      <p:sp>
        <p:nvSpPr>
          <p:cNvPr id="549" name="Shape 54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550" name="Shape 55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51" name="Shape 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205" y="1628800"/>
            <a:ext cx="5993275" cy="417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Time series regression</a:t>
            </a:r>
          </a:p>
        </p:txBody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512543" y="1556791"/>
            <a:ext cx="5582661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Such a model does not require development factors.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Bayesian techniques are best used to estimate mu and sigma.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 ultimate expected mu and sigma are then given with parameter uncertainty.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Recent years where there is limited data would utilise a credible prior based on previous years as before.</a:t>
            </a:r>
          </a:p>
        </p:txBody>
      </p:sp>
      <p:sp>
        <p:nvSpPr>
          <p:cNvPr id="559" name="Shape 55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560" name="Shape 56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61" name="Shape 5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5205" y="1628800"/>
            <a:ext cx="5993275" cy="4176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type="title"/>
          </p:nvPr>
        </p:nvSpPr>
        <p:spPr>
          <a:xfrm>
            <a:off x="550589" y="116631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Further extensions to treat extreme events</a:t>
            </a:r>
          </a:p>
        </p:txBody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581847" y="1304763"/>
            <a:ext cx="5726677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Some loss data may be described using Extreme Value Theory type distributions.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 typical plot is a log-log survival plot or Hill plot shown opposite.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Linear behaviour on the upper plot would better be modelled by a Pareto distribution.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 Hill plot (lower right) would show stable fitted alpha above some level.</a:t>
            </a:r>
          </a:p>
        </p:txBody>
      </p:sp>
      <p:sp>
        <p:nvSpPr>
          <p:cNvPr id="569" name="Shape 56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570" name="Shape 57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71" name="Shape 5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8525" y="1052736"/>
            <a:ext cx="5724524" cy="2592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8525" y="3284983"/>
            <a:ext cx="5724524" cy="3024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Fitting a Lognormal-Pareto distribution </a:t>
            </a:r>
          </a:p>
        </p:txBody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512543" y="1556791"/>
            <a:ext cx="6158725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 method for fitting a lognormal distribution with a Pareto tail is outlined by Teodorescu, S. (2009).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 model has three parameters:</a:t>
            </a:r>
          </a:p>
          <a:p>
            <a:pPr indent="-273050" lvl="1" marL="71755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Alpha, </a:t>
            </a:r>
            <a:r>
              <a:rPr b="0" i="0" lang="en-GB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 Pareto distribution parameter</a:t>
            </a:r>
          </a:p>
          <a:p>
            <a:pPr indent="-273050" lvl="1" marL="71755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Theta, </a:t>
            </a:r>
            <a:r>
              <a:rPr b="0" i="0" lang="en-GB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 level at which the Pareto distribution will be fitted</a:t>
            </a:r>
          </a:p>
          <a:p>
            <a:pPr indent="-273050" lvl="1" marL="71755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16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Sigma, </a:t>
            </a:r>
            <a:r>
              <a:rPr b="0" i="0" lang="en-GB" sz="1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one of the lognormal parameters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Other parameters are fixed due to the requirement for the distributions to be continuous and smooth at theta.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These three parameters are modelled through time just as mu and sigma previously.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An example fit is shown opposite.</a:t>
            </a:r>
          </a:p>
        </p:txBody>
      </p:sp>
      <p:sp>
        <p:nvSpPr>
          <p:cNvPr id="580" name="Shape 580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581" name="Shape 581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82" name="Shape 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3278" y="1988840"/>
            <a:ext cx="5120965" cy="3888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Introduction to Bayesian methods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Standard actuarial problems → credibility theory:</a:t>
            </a:r>
            <a:b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OK, but we might also like…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Z to incorporate actuarial judgement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Greater model flexibility, e.g. nonlinearities, autocorrelation, …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Uncertainty estimates:</a:t>
            </a:r>
          </a:p>
          <a:p>
            <a:pPr indent="-4762" lvl="1" marL="44926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41" name="Shape 241"/>
          <p:cNvSpPr/>
          <p:nvPr/>
        </p:nvSpPr>
        <p:spPr>
          <a:xfrm>
            <a:off x="2278782" y="2204864"/>
            <a:ext cx="6480000" cy="6123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242" name="Shape 242"/>
          <p:cNvSpPr/>
          <p:nvPr/>
        </p:nvSpPr>
        <p:spPr>
          <a:xfrm>
            <a:off x="1522337" y="5013176"/>
            <a:ext cx="7992887" cy="1107995"/>
          </a:xfrm>
          <a:prstGeom prst="rect">
            <a:avLst/>
          </a:prstGeom>
          <a:noFill/>
          <a:ln cap="flat" cmpd="sng" w="25400">
            <a:solidFill>
              <a:srgbClr val="2F70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en-GB" sz="2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“</a:t>
            </a:r>
            <a:r>
              <a:rPr b="1" i="1" lang="en-GB" sz="22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Given</a:t>
            </a:r>
            <a:r>
              <a:rPr i="1" lang="en-GB" sz="22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i="1" lang="en-GB" sz="2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[our] estimate of future payments and</a:t>
            </a:r>
            <a:r>
              <a:rPr i="1" lang="en-GB" sz="22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 …</a:t>
            </a:r>
            <a:br>
              <a:rPr i="1" lang="en-GB" sz="22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b="1" i="1" lang="en-GB" sz="2200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rPr>
              <a:t>current state of knowledge</a:t>
            </a:r>
            <a:r>
              <a:rPr i="1" lang="en-GB" sz="2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 what is the probability that final </a:t>
            </a:r>
            <a:br>
              <a:rPr i="1" lang="en-GB" sz="2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</a:br>
            <a:r>
              <a:rPr i="1" lang="en-GB" sz="2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payments will be no larger than the given value?”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Estimating Ultimate CDF/LEV for a Typical Dataset</a:t>
            </a:r>
          </a:p>
        </p:txBody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512543" y="1556791"/>
            <a:ext cx="5438645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After MCMC we calculate fitted CDFs and LEVs with error bounds.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Of note is the level of error in the LEV (and therefore any ILF) for the upper layers.</a:t>
            </a:r>
          </a:p>
        </p:txBody>
      </p:sp>
      <p:sp>
        <p:nvSpPr>
          <p:cNvPr id="590" name="Shape 590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591" name="Shape 591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592" name="Shape 592"/>
          <p:cNvPicPr preferRelativeResize="0"/>
          <p:nvPr/>
        </p:nvPicPr>
        <p:blipFill rotWithShape="1">
          <a:blip r:embed="rId3">
            <a:alphaModFix/>
          </a:blip>
          <a:srcRect b="2176" l="1396" r="1173" t="18749"/>
          <a:stretch/>
        </p:blipFill>
        <p:spPr>
          <a:xfrm>
            <a:off x="5951189" y="1628800"/>
            <a:ext cx="6186904" cy="396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512543" y="1556791"/>
            <a:ext cx="11127277" cy="4680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Long tailed claims can be modelled as a distribution that changes through time to some ultimate position.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Each parameter of the distribution can be modelled through time using a growth curve.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 Lognormal distribution with a Pareto distribution acting in the tail may be useful for including treatment for extreme events seamlessly in your severity model.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Hierarchical models are useful for projecting undeveloped claims without development factors.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MCMC methods can provide reasonable measures of uncertainty for parameters such as portfolio ILFs.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Uncertainty in ILFs may then be useful for credibility based pricing for excess layers using frequency/severity models.</a:t>
            </a:r>
          </a:p>
        </p:txBody>
      </p:sp>
      <p:sp>
        <p:nvSpPr>
          <p:cNvPr id="600" name="Shape 600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601" name="Shape 601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Getting started</a:t>
            </a:r>
          </a:p>
        </p:txBody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716" r="0" t="-918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609" name="Shape 60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610" name="Shape 61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11" name="Shape 611"/>
          <p:cNvSpPr/>
          <p:nvPr/>
        </p:nvSpPr>
        <p:spPr>
          <a:xfrm>
            <a:off x="3187986" y="2711718"/>
            <a:ext cx="4248472" cy="95410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25400">
            <a:solidFill>
              <a:srgbClr val="2F70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612" name="Shape 612"/>
          <p:cNvSpPr/>
          <p:nvPr/>
        </p:nvSpPr>
        <p:spPr>
          <a:xfrm>
            <a:off x="3187986" y="4349550"/>
            <a:ext cx="4248472" cy="523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25400">
            <a:solidFill>
              <a:srgbClr val="2F70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grpSp>
        <p:nvGrpSpPr>
          <p:cNvPr id="613" name="Shape 613"/>
          <p:cNvGrpSpPr/>
          <p:nvPr/>
        </p:nvGrpSpPr>
        <p:grpSpPr>
          <a:xfrm>
            <a:off x="8410559" y="2703863"/>
            <a:ext cx="2722309" cy="2175246"/>
            <a:chOff x="8410559" y="3000738"/>
            <a:chExt cx="2722309" cy="2175246"/>
          </a:xfrm>
        </p:grpSpPr>
        <p:cxnSp>
          <p:nvCxnSpPr>
            <p:cNvPr id="614" name="Shape 614"/>
            <p:cNvCxnSpPr/>
            <p:nvPr/>
          </p:nvCxnSpPr>
          <p:spPr>
            <a:xfrm>
              <a:off x="8721597" y="3156922"/>
              <a:ext cx="0" cy="1856252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15" name="Shape 615"/>
            <p:cNvSpPr/>
            <p:nvPr/>
          </p:nvSpPr>
          <p:spPr>
            <a:xfrm>
              <a:off x="8855189" y="4469328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Shape 616"/>
            <p:cNvSpPr/>
            <p:nvPr/>
          </p:nvSpPr>
          <p:spPr>
            <a:xfrm>
              <a:off x="9133668" y="4585075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9022402" y="4144253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9378839" y="4084739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9433082" y="4350301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9476903" y="3707692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9741625" y="3834569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Shape 622"/>
            <p:cNvSpPr/>
            <p:nvPr/>
          </p:nvSpPr>
          <p:spPr>
            <a:xfrm>
              <a:off x="9675634" y="4127358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Shape 623"/>
            <p:cNvSpPr/>
            <p:nvPr/>
          </p:nvSpPr>
          <p:spPr>
            <a:xfrm>
              <a:off x="10041379" y="3670066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9852892" y="3501641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Shape 625"/>
            <p:cNvSpPr/>
            <p:nvPr/>
          </p:nvSpPr>
          <p:spPr>
            <a:xfrm>
              <a:off x="10184560" y="3312062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Shape 626"/>
            <p:cNvSpPr/>
            <p:nvPr/>
          </p:nvSpPr>
          <p:spPr>
            <a:xfrm>
              <a:off x="9990235" y="3972587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10386614" y="3591676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28" name="Shape 628"/>
            <p:cNvCxnSpPr/>
            <p:nvPr/>
          </p:nvCxnSpPr>
          <p:spPr>
            <a:xfrm>
              <a:off x="8511946" y="4857978"/>
              <a:ext cx="2479803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Shape 629"/>
            <p:cNvCxnSpPr/>
            <p:nvPr/>
          </p:nvCxnSpPr>
          <p:spPr>
            <a:xfrm flipH="1" rot="10800000">
              <a:off x="8912789" y="3248869"/>
              <a:ext cx="1646911" cy="1452222"/>
            </a:xfrm>
            <a:prstGeom prst="straightConnector1">
              <a:avLst/>
            </a:prstGeom>
            <a:noFill/>
            <a:ln cap="flat" cmpd="sng" w="34925">
              <a:solidFill>
                <a:srgbClr val="C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0" name="Shape 630"/>
            <p:cNvSpPr/>
            <p:nvPr/>
          </p:nvSpPr>
          <p:spPr>
            <a:xfrm>
              <a:off x="10391047" y="3336278"/>
              <a:ext cx="115200" cy="116016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Shape 631"/>
            <p:cNvSpPr txBox="1"/>
            <p:nvPr/>
          </p:nvSpPr>
          <p:spPr>
            <a:xfrm>
              <a:off x="8410559" y="3000738"/>
              <a:ext cx="282238" cy="400109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-10768" l="0" r="-17388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800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  <p:sp>
          <p:nvSpPr>
            <p:cNvPr id="632" name="Shape 632"/>
            <p:cNvSpPr txBox="1"/>
            <p:nvPr/>
          </p:nvSpPr>
          <p:spPr>
            <a:xfrm>
              <a:off x="10850629" y="4775875"/>
              <a:ext cx="282238" cy="400109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-2172" t="0"/>
              </a:stretch>
            </a:blipFill>
            <a:ln>
              <a:noFill/>
            </a:ln>
          </p:spPr>
          <p:txBody>
            <a:bodyPr anchorCtr="0" anchor="t" bIns="45700" lIns="91425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GB" sz="1800">
                  <a:latin typeface="Arial"/>
                  <a:ea typeface="Arial"/>
                  <a:cs typeface="Arial"/>
                  <a:sym typeface="Arial"/>
                </a:rPr>
                <a:t> </a:t>
              </a:r>
            </a:p>
          </p:txBody>
        </p:sp>
      </p:grpSp>
      <p:grpSp>
        <p:nvGrpSpPr>
          <p:cNvPr id="633" name="Shape 633"/>
          <p:cNvGrpSpPr/>
          <p:nvPr/>
        </p:nvGrpSpPr>
        <p:grpSpPr>
          <a:xfrm>
            <a:off x="8807482" y="2569033"/>
            <a:ext cx="2108784" cy="2058961"/>
            <a:chOff x="8807482" y="2865908"/>
            <a:chExt cx="2108784" cy="2058961"/>
          </a:xfrm>
        </p:grpSpPr>
        <p:pic>
          <p:nvPicPr>
            <p:cNvPr descr=" 4098" id="634" name="Shape 634"/>
            <p:cNvPicPr preferRelativeResize="0"/>
            <p:nvPr/>
          </p:nvPicPr>
          <p:blipFill rotWithShape="1">
            <a:blip r:embed="rId8">
              <a:alphaModFix/>
            </a:blip>
            <a:srcRect b="15431" l="0" r="0" t="0"/>
            <a:stretch/>
          </p:blipFill>
          <p:spPr>
            <a:xfrm rot="2874366">
              <a:off x="8774603" y="4046500"/>
              <a:ext cx="1283447" cy="481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4098" id="635" name="Shape 635"/>
            <p:cNvPicPr preferRelativeResize="0"/>
            <p:nvPr/>
          </p:nvPicPr>
          <p:blipFill rotWithShape="1">
            <a:blip r:embed="rId8">
              <a:alphaModFix/>
            </a:blip>
            <a:srcRect b="15431" l="0" r="0" t="0"/>
            <a:stretch/>
          </p:blipFill>
          <p:spPr>
            <a:xfrm rot="2874366">
              <a:off x="9224803" y="3659317"/>
              <a:ext cx="1283447" cy="481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4098" id="636" name="Shape 636"/>
            <p:cNvPicPr preferRelativeResize="0"/>
            <p:nvPr/>
          </p:nvPicPr>
          <p:blipFill rotWithShape="1">
            <a:blip r:embed="rId8">
              <a:alphaModFix/>
            </a:blip>
            <a:srcRect b="15431" l="0" r="0" t="0"/>
            <a:stretch/>
          </p:blipFill>
          <p:spPr>
            <a:xfrm rot="2874366">
              <a:off x="9665696" y="3262725"/>
              <a:ext cx="1283447" cy="48155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Getting started</a:t>
            </a:r>
          </a:p>
        </p:txBody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Consider the following auto claims data: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Potential linear model:</a:t>
            </a: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R implementation: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644" name="Shape 644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645" name="Shape 645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aphicFrame>
        <p:nvGraphicFramePr>
          <p:cNvPr id="646" name="Shape 646"/>
          <p:cNvGraphicFramePr/>
          <p:nvPr/>
        </p:nvGraphicFramePr>
        <p:xfrm>
          <a:off x="2278782" y="22185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{A7B05A15-3BCF-4C02-B375-36077C40416E}</a:tableStyleId>
              </a:tblPr>
              <a:tblGrid>
                <a:gridCol w="909200"/>
                <a:gridCol w="909200"/>
                <a:gridCol w="1178600"/>
                <a:gridCol w="1077575"/>
                <a:gridCol w="909200"/>
              </a:tblGrid>
              <a:tr h="23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log_loss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lawyer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gender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seatbelt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age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17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2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 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2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 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2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 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2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 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2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 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3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3.6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yes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male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yes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50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3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2.4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no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female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yes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28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3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-1.1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no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male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yes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5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3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2.4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yes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male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no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32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3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-2.0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no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male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yes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30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  <a:tr h="2324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…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…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…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…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…</a:t>
                      </a:r>
                    </a:p>
                  </a:txBody>
                  <a:tcPr marT="9525" marB="0" marR="9525" marL="9525" anchor="ctr">
                    <a:lnL cap="flat" cmpd="sng" w="9525">
                      <a:solidFill>
                        <a:srgbClr val="000000"/>
                      </a:solidFill>
                      <a:prstDash val="dash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47" name="Shape 647"/>
          <p:cNvSpPr/>
          <p:nvPr/>
        </p:nvSpPr>
        <p:spPr>
          <a:xfrm>
            <a:off x="334566" y="4651796"/>
            <a:ext cx="10945215" cy="43088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8168" l="0" r="0" t="-9856"/>
            </a:stretch>
          </a:blipFill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648" name="Shape 648"/>
          <p:cNvSpPr/>
          <p:nvPr/>
        </p:nvSpPr>
        <p:spPr>
          <a:xfrm>
            <a:off x="2134766" y="5671123"/>
            <a:ext cx="997567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000">
                <a:solidFill>
                  <a:srgbClr val="4096B8"/>
                </a:solidFill>
                <a:latin typeface="Arial"/>
                <a:ea typeface="Arial"/>
                <a:cs typeface="Arial"/>
                <a:sym typeface="Arial"/>
              </a:rPr>
              <a:t>model_lm &lt;- lm(log_loss ~ lawyer + seatbelt + gender + age,</a:t>
            </a:r>
            <a:br>
              <a:rPr lang="en-GB" sz="2000">
                <a:solidFill>
                  <a:srgbClr val="4096B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000">
                <a:solidFill>
                  <a:srgbClr val="4096B8"/>
                </a:solidFill>
                <a:latin typeface="Arial"/>
                <a:ea typeface="Arial"/>
                <a:cs typeface="Arial"/>
                <a:sym typeface="Arial"/>
              </a:rPr>
              <a:t>		data = data)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Getting started</a:t>
            </a:r>
          </a:p>
        </p:txBody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656" name="Shape 656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657" name="Shape 657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https://barnett-waddingham.github.io/cigi/assets/img/regression_ouput.png" id="658" name="Shape 6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766" y="1562338"/>
            <a:ext cx="6840760" cy="467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Getting started</a:t>
            </a:r>
          </a:p>
        </p:txBody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What if we’d like a Bayesian version?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Setting up from scratch in Stan → time/effort</a:t>
            </a:r>
          </a:p>
          <a:p>
            <a:pPr indent="-273050" lvl="1" marL="717550" marR="0" rtl="0" algn="l"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R package ‘rstanarm’ reduces coding requirements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Pre-built Stan models (e.g. linear models, GLMs, ANOVA…)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R syntax relatively simple: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717550" marR="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And offers various outputs…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666" name="Shape 666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667" name="Shape 667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668" name="Shape 668"/>
          <p:cNvSpPr/>
          <p:nvPr/>
        </p:nvSpPr>
        <p:spPr>
          <a:xfrm>
            <a:off x="2062758" y="4365103"/>
            <a:ext cx="9975673" cy="101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000">
                <a:solidFill>
                  <a:srgbClr val="4096B8"/>
                </a:solidFill>
                <a:latin typeface="Arial"/>
                <a:ea typeface="Arial"/>
                <a:cs typeface="Arial"/>
                <a:sym typeface="Arial"/>
              </a:rPr>
              <a:t>model_stanlm &lt;- stan_lm(log_loss ~ lawyer + seatbelt + gender + age,</a:t>
            </a:r>
            <a:br>
              <a:rPr lang="en-GB" sz="2000">
                <a:solidFill>
                  <a:srgbClr val="4096B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000">
                <a:solidFill>
                  <a:srgbClr val="4096B8"/>
                </a:solidFill>
                <a:latin typeface="Arial"/>
                <a:ea typeface="Arial"/>
                <a:cs typeface="Arial"/>
                <a:sym typeface="Arial"/>
              </a:rPr>
              <a:t>			  prior = R2(location = 0.8),</a:t>
            </a:r>
            <a:br>
              <a:rPr lang="en-GB" sz="2000">
                <a:solidFill>
                  <a:srgbClr val="4096B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000">
                <a:solidFill>
                  <a:srgbClr val="4096B8"/>
                </a:solidFill>
                <a:latin typeface="Arial"/>
                <a:ea typeface="Arial"/>
                <a:cs typeface="Arial"/>
                <a:sym typeface="Arial"/>
              </a:rPr>
              <a:t>			  data = data)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Getting started</a:t>
            </a:r>
          </a:p>
        </p:txBody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676" name="Shape 676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677" name="Shape 677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https://barnett-waddingham.github.io/cigi/assets/img/traceplots.png" id="678" name="Shape 6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6733" y="1628800"/>
            <a:ext cx="7344815" cy="465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Getting started</a:t>
            </a:r>
          </a:p>
        </p:txBody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686" name="Shape 686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687" name="Shape 687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https://barnett-waddingham.github.io/cigi/assets/img/posterior.png" id="688" name="Shape 6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0750" y="1628800"/>
            <a:ext cx="7056783" cy="4497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Getting started</a:t>
            </a:r>
          </a:p>
        </p:txBody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696" name="Shape 696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697" name="Shape 697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grpSp>
        <p:nvGrpSpPr>
          <p:cNvPr id="698" name="Shape 698"/>
          <p:cNvGrpSpPr/>
          <p:nvPr/>
        </p:nvGrpSpPr>
        <p:grpSpPr>
          <a:xfrm>
            <a:off x="1466991" y="1563580"/>
            <a:ext cx="9145015" cy="4673731"/>
            <a:chOff x="820074" y="1124744"/>
            <a:chExt cx="10468453" cy="5290345"/>
          </a:xfrm>
        </p:grpSpPr>
        <p:pic>
          <p:nvPicPr>
            <p:cNvPr descr="https://barnett-waddingham.github.io/cigi/assets/img/predictive.png" id="699" name="Shape 699"/>
            <p:cNvPicPr preferRelativeResize="0"/>
            <p:nvPr/>
          </p:nvPicPr>
          <p:blipFill rotWithShape="1">
            <a:blip r:embed="rId3">
              <a:alphaModFix/>
            </a:blip>
            <a:srcRect b="36626" l="0" r="0" t="1"/>
            <a:stretch/>
          </p:blipFill>
          <p:spPr>
            <a:xfrm>
              <a:off x="820074" y="1124744"/>
              <a:ext cx="10467727" cy="4824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barnett-waddingham.github.io/cigi/assets/img/predictive.png" id="700" name="Shape 700"/>
            <p:cNvPicPr preferRelativeResize="0"/>
            <p:nvPr/>
          </p:nvPicPr>
          <p:blipFill rotWithShape="1">
            <a:blip r:embed="rId3">
              <a:alphaModFix/>
            </a:blip>
            <a:srcRect b="685" l="0" r="0" t="92693"/>
            <a:stretch/>
          </p:blipFill>
          <p:spPr>
            <a:xfrm>
              <a:off x="820800" y="5911032"/>
              <a:ext cx="10467727" cy="50405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title"/>
          </p:nvPr>
        </p:nvSpPr>
        <p:spPr>
          <a:xfrm>
            <a:off x="644377" y="489991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</a:p>
        </p:txBody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708" name="Shape 708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709" name="Shape 709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10" name="Shape 710"/>
          <p:cNvSpPr txBox="1"/>
          <p:nvPr/>
        </p:nvSpPr>
        <p:spPr>
          <a:xfrm>
            <a:off x="664943" y="17091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GB" sz="24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Bayesian methods can offer a variety of benefits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Reflect uncertainty, model flexibility, natural interpretation, hierarchical models, …</a:t>
            </a:r>
          </a:p>
          <a:p>
            <a:pPr indent="-273050" lvl="1" marL="71755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GB" sz="24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Numerous potential actuarial applications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–"/>
            </a:pPr>
            <a: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Reserving, pricing, account segmentation, ...  </a:t>
            </a:r>
          </a:p>
          <a:p>
            <a:pPr indent="-273050" lvl="1" marL="717550" marR="0" rtl="0" algn="l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GB" sz="24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Learning curve → rstanarm is a good place to start</a:t>
            </a:r>
          </a:p>
          <a:p>
            <a:pPr indent="-273050" lvl="1" marL="71755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sz="2400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sz="2400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sz="2400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 sz="2400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lang="en-GB" sz="24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711" name="Shape 711"/>
          <p:cNvSpPr/>
          <p:nvPr/>
        </p:nvSpPr>
        <p:spPr>
          <a:xfrm>
            <a:off x="1069496" y="4941167"/>
            <a:ext cx="9706229" cy="1200329"/>
          </a:xfrm>
          <a:prstGeom prst="rect">
            <a:avLst/>
          </a:prstGeom>
          <a:noFill/>
          <a:ln cap="flat" cmpd="sng" w="25400">
            <a:solidFill>
              <a:srgbClr val="2F70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en-GB" sz="2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“</a:t>
            </a:r>
            <a:r>
              <a:rPr i="1" lang="en-GB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Scientific disciplines from astronomy to zoology are moving to Bayesian data analysis.  </a:t>
            </a:r>
            <a:r>
              <a:rPr b="1" i="1" lang="en-GB" sz="2400">
                <a:solidFill>
                  <a:schemeClr val="accent2"/>
                </a:solidFill>
                <a:latin typeface="Times"/>
                <a:ea typeface="Times"/>
                <a:cs typeface="Times"/>
                <a:sym typeface="Times"/>
              </a:rPr>
              <a:t>We should be leaders of the move, not followers</a:t>
            </a:r>
            <a:r>
              <a:rPr i="1" lang="en-GB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.”</a:t>
            </a: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en-GB" sz="24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						</a:t>
            </a:r>
            <a:r>
              <a:rPr i="1" lang="en-GB" sz="20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- </a:t>
            </a:r>
            <a:r>
              <a:rPr i="1" lang="en-GB" sz="16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John K. Kruschke  (2010)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Introduction to Bayesian methods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Bayes’ theorem </a:t>
            </a:r>
            <a:r>
              <a:rPr b="1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(probability)</a:t>
            </a: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762" lvl="1" marL="44926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0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Bayes’ theorem </a:t>
            </a:r>
            <a:r>
              <a:rPr b="1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(inference)</a:t>
            </a: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For actuaries:</a:t>
            </a: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252" name="Shape 252"/>
          <p:cNvSpPr/>
          <p:nvPr/>
        </p:nvSpPr>
        <p:spPr>
          <a:xfrm>
            <a:off x="2278782" y="2204864"/>
            <a:ext cx="6480719" cy="6168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903" l="0" r="0" t="0"/>
            </a:stretch>
          </a:blipFill>
          <a:ln cap="flat" cmpd="sng" w="9525">
            <a:solidFill>
              <a:srgbClr val="2F70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253" name="Shape 253"/>
          <p:cNvSpPr/>
          <p:nvPr/>
        </p:nvSpPr>
        <p:spPr>
          <a:xfrm>
            <a:off x="2278782" y="3874546"/>
            <a:ext cx="6480719" cy="60787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6795" l="0" r="0" t="0"/>
            </a:stretch>
          </a:blipFill>
          <a:ln cap="flat" cmpd="sng" w="9525">
            <a:solidFill>
              <a:srgbClr val="2F70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254" name="Shape 254"/>
          <p:cNvSpPr/>
          <p:nvPr/>
        </p:nvSpPr>
        <p:spPr>
          <a:xfrm>
            <a:off x="2278782" y="5429867"/>
            <a:ext cx="6480719" cy="61236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8653" l="0" r="0" t="0"/>
            </a:stretch>
          </a:blipFill>
          <a:ln cap="flat" cmpd="sng" w="9525">
            <a:solidFill>
              <a:srgbClr val="2F70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9751297" y="2325161"/>
            <a:ext cx="1104899" cy="376257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9346721" y="3861048"/>
            <a:ext cx="1914052" cy="64633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RVs</a:t>
            </a:r>
            <a:br>
              <a:rPr i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(Data are fixed)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3934966" y="4469050"/>
            <a:ext cx="3702571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1" lang="en-GB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Posterior ∝  Prior x Likelihood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9119200" y="5429867"/>
            <a:ext cx="2369099" cy="64633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ULR unknown &amp; probability modelled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644377" y="489991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Further Reading</a:t>
            </a:r>
          </a:p>
        </p:txBody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512543" y="15567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69875" lvl="0" marL="269875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269875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45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br>
              <a:rPr b="0" i="0" lang="en-GB" sz="24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  <p:sp>
        <p:nvSpPr>
          <p:cNvPr id="719" name="Shape 719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720" name="Shape 720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21" name="Shape 721"/>
          <p:cNvSpPr txBox="1"/>
          <p:nvPr/>
        </p:nvSpPr>
        <p:spPr>
          <a:xfrm>
            <a:off x="664943" y="1709191"/>
            <a:ext cx="11053909" cy="464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Hierarchical Growth Curve Models for Loss Reserving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 - Guszcza (</a:t>
            </a:r>
            <a:r>
              <a:rPr i="1" lang="en-GB">
                <a:solidFill>
                  <a:srgbClr val="555555"/>
                </a:solidFill>
                <a:highlight>
                  <a:srgbClr val="FFFFFF"/>
                </a:highlight>
              </a:rPr>
              <a:t>CAS Forum 2008)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Hierarchical Compartmental Models for Loss Reserving</a:t>
            </a:r>
            <a:r>
              <a:rPr lang="en-GB">
                <a:solidFill>
                  <a:srgbClr val="555555"/>
                </a:solidFill>
                <a:highlight>
                  <a:srgbClr val="FFFFFF"/>
                </a:highlight>
              </a:rPr>
              <a:t> - Morris (</a:t>
            </a:r>
            <a:r>
              <a:rPr i="1" lang="en-GB">
                <a:solidFill>
                  <a:srgbClr val="555555"/>
                </a:solidFill>
                <a:highlight>
                  <a:srgbClr val="FFFFFF"/>
                </a:highlight>
              </a:rPr>
              <a:t>CAS E-Forum, Summer 2016)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On the Truncated Composite Lognormal-Pareto Model</a:t>
            </a: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</a:rPr>
              <a:t> - Teodorescu (2009)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Doing Bayesian Data An</a:t>
            </a:r>
            <a:r>
              <a:rPr lang="en-GB" u="sng">
                <a:solidFill>
                  <a:schemeClr val="hlink"/>
                </a:solidFill>
                <a:hlinkClick r:id="rId7"/>
              </a:rPr>
              <a:t>alysis</a:t>
            </a:r>
            <a:r>
              <a:rPr lang="en-GB">
                <a:solidFill>
                  <a:srgbClr val="3F4548"/>
                </a:solidFill>
              </a:rPr>
              <a:t> - John Kruschke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8"/>
              </a:rPr>
              <a:t>Statistical Rethinking</a:t>
            </a:r>
            <a:r>
              <a:rPr lang="en-GB">
                <a:solidFill>
                  <a:srgbClr val="3F4548"/>
                </a:solidFill>
              </a:rPr>
              <a:t> - Richard McElreath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9"/>
              </a:rPr>
              <a:t>Data Analysis Using Regression and Multi-level/Hierarchical Models</a:t>
            </a:r>
            <a:r>
              <a:rPr lang="en-GB">
                <a:solidFill>
                  <a:srgbClr val="3F4548"/>
                </a:solidFill>
              </a:rPr>
              <a:t> - Gelman and Hill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10"/>
              </a:rPr>
              <a:t>An Introduction to Statistical Learning</a:t>
            </a:r>
            <a:r>
              <a:rPr lang="en-GB">
                <a:solidFill>
                  <a:srgbClr val="3F4548"/>
                </a:solidFill>
              </a:rPr>
              <a:t> - Tibshirani and Hastie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>
              <a:solidFill>
                <a:srgbClr val="3F4548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11"/>
              </a:rPr>
              <a:t>Stan Documentation</a:t>
            </a:r>
            <a:r>
              <a:rPr lang="en-GB">
                <a:solidFill>
                  <a:srgbClr val="3F4548"/>
                </a:solidFill>
              </a:rPr>
              <a:t> - (tutorials, case studies, etc)</a:t>
            </a: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t/>
            </a:r>
            <a:endParaRPr>
              <a:solidFill>
                <a:srgbClr val="3F4548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12"/>
              </a:rPr>
              <a:t>Modelling Loss Curves in Insurance with RStan</a:t>
            </a:r>
            <a:r>
              <a:rPr lang="en-GB">
                <a:solidFill>
                  <a:srgbClr val="3F4548"/>
                </a:solidFill>
              </a:rPr>
              <a:t> (Stan Case Study) - Cooney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727" name="Shape 727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728" name="Shape 728"/>
          <p:cNvSpPr/>
          <p:nvPr/>
        </p:nvSpPr>
        <p:spPr>
          <a:xfrm>
            <a:off x="693902" y="693241"/>
            <a:ext cx="5224075" cy="1728191"/>
          </a:xfrm>
          <a:prstGeom prst="wedgeRectCallout">
            <a:avLst>
              <a:gd fmla="val -998" name="adj1"/>
              <a:gd fmla="val 126649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6272433" y="693241"/>
            <a:ext cx="5224075" cy="1728191"/>
          </a:xfrm>
          <a:prstGeom prst="wedgeRectCallout">
            <a:avLst>
              <a:gd fmla="val -53799" name="adj1"/>
              <a:gd fmla="val 127585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Shape 730"/>
          <p:cNvSpPr txBox="1"/>
          <p:nvPr>
            <p:ph type="title"/>
          </p:nvPr>
        </p:nvSpPr>
        <p:spPr>
          <a:xfrm>
            <a:off x="955612" y="985837"/>
            <a:ext cx="469652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</a:p>
        </p:txBody>
      </p:sp>
      <p:sp>
        <p:nvSpPr>
          <p:cNvPr id="731" name="Shape 731"/>
          <p:cNvSpPr txBox="1"/>
          <p:nvPr/>
        </p:nvSpPr>
        <p:spPr>
          <a:xfrm>
            <a:off x="6538275" y="980728"/>
            <a:ext cx="4696526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Comments</a:t>
            </a:r>
          </a:p>
        </p:txBody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512543" y="3861048"/>
            <a:ext cx="11198281" cy="24284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GB" sz="1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 views expressed in this [publication/presentation] are those of invited contributors and not necessarily those of the IFoA. The IFoA do not endorse any of the views stated, nor any claims or representations made in this [publication/presentation] and accept no responsibility or liability to any person for loss or damage suffered as a consequence of their placing reliance upon any view, claim or representation made in this [publication/presentation]. </a:t>
            </a:r>
            <a:br>
              <a:rPr b="0" i="0" lang="en-GB" sz="1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</a:b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/>
              <a:buNone/>
            </a:pPr>
            <a:r>
              <a:rPr b="0" i="0" lang="en-GB" sz="1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The information and expressions of opinion contained in this publication are not intended to be a comprehensive study, nor to provide actuarial advice or advice of any nature and should not be treated as a substitute for specific advice concerning individual situations. On no account may any part of this [publication/presentation] be reproduced without the written permission of the IFoA [</a:t>
            </a:r>
            <a:r>
              <a:rPr b="0" i="1" lang="en-GB" sz="1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or authors, in the case of non-IFoA research</a:t>
            </a:r>
            <a:r>
              <a:rPr b="0" i="0" lang="en-GB" sz="1200" u="none" cap="none" strike="noStrike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].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Introduction to Loss Development models</a:t>
            </a:r>
          </a:p>
        </p:txBody>
      </p:sp>
      <p:sp>
        <p:nvSpPr>
          <p:cNvPr id="265" name="Shape 265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Cumulative losses by Cohort Year</a:t>
            </a:r>
          </a:p>
        </p:txBody>
      </p:sp>
      <p:sp>
        <p:nvSpPr>
          <p:cNvPr id="273" name="Shape 273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4806" y="1412775"/>
            <a:ext cx="6659090" cy="48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Development factors by Cohort Year</a:t>
            </a:r>
          </a:p>
        </p:txBody>
      </p:sp>
      <p:sp>
        <p:nvSpPr>
          <p:cNvPr id="282" name="Shape 282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C:\Users\csonkkil\Documents\GIRO2017\devfactors_plot.png" id="284" name="Shape 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790" y="1628800"/>
            <a:ext cx="6552728" cy="468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526983" y="404812"/>
            <a:ext cx="1105390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i="0" lang="en-GB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Grid Approximation</a:t>
            </a:r>
          </a:p>
        </p:txBody>
      </p:sp>
      <p:pic>
        <p:nvPicPr>
          <p:cNvPr id="291" name="Shape 29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6784" y="1557337"/>
            <a:ext cx="6805716" cy="4640262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>
            <p:ph idx="10" type="dt"/>
          </p:nvPr>
        </p:nvSpPr>
        <p:spPr>
          <a:xfrm>
            <a:off x="526983" y="6410325"/>
            <a:ext cx="2687816" cy="331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September 2017</a:t>
            </a:r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10799945" y="6402389"/>
            <a:ext cx="863488" cy="339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GB" sz="1200">
                <a:solidFill>
                  <a:srgbClr val="3F454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FOA PowerPoint template 14 mid blue">
  <a:themeElements>
    <a:clrScheme name="Custom 2">
      <a:dk1>
        <a:srgbClr val="3F4548"/>
      </a:dk1>
      <a:lt1>
        <a:srgbClr val="FFFFFF"/>
      </a:lt1>
      <a:dk2>
        <a:srgbClr val="000000"/>
      </a:dk2>
      <a:lt2>
        <a:srgbClr val="FFFFFF"/>
      </a:lt2>
      <a:accent1>
        <a:srgbClr val="4096B8"/>
      </a:accent1>
      <a:accent2>
        <a:srgbClr val="113458"/>
      </a:accent2>
      <a:accent3>
        <a:srgbClr val="008452"/>
      </a:accent3>
      <a:accent4>
        <a:srgbClr val="79A32A"/>
      </a:accent4>
      <a:accent5>
        <a:srgbClr val="D9AB16"/>
      </a:accent5>
      <a:accent6>
        <a:srgbClr val="EE741D"/>
      </a:accent6>
      <a:hlink>
        <a:srgbClr val="4096B8"/>
      </a:hlink>
      <a:folHlink>
        <a:srgbClr val="4096B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